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106.png" ContentType="image/png"/>
  <Override PartName="/ppt/media/image99.png" ContentType="image/png"/>
  <Override PartName="/ppt/media/image62.png" ContentType="image/png"/>
  <Override PartName="/ppt/media/image105.png" ContentType="image/png"/>
  <Override PartName="/ppt/media/image98.png" ContentType="image/png"/>
  <Override PartName="/ppt/media/image61.png" ContentType="image/png"/>
  <Override PartName="/ppt/media/image104.png" ContentType="image/png"/>
  <Override PartName="/ppt/media/image97.png" ContentType="image/png"/>
  <Override PartName="/ppt/media/image60.png" ContentType="image/png"/>
  <Override PartName="/ppt/media/image103.png" ContentType="image/png"/>
  <Override PartName="/ppt/media/image96.png" ContentType="image/png"/>
  <Override PartName="/ppt/media/image89.png" ContentType="image/png"/>
  <Override PartName="/ppt/media/image102.png" ContentType="image/png"/>
  <Override PartName="/ppt/media/image95.png" ContentType="image/png"/>
  <Override PartName="/ppt/media/image88.png" ContentType="image/png"/>
  <Override PartName="/ppt/media/image79.png" ContentType="image/png"/>
  <Override PartName="/ppt/media/image101.png" ContentType="image/png"/>
  <Override PartName="/ppt/media/image64.png" ContentType="image/png"/>
  <Override PartName="/ppt/media/image63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Pulse para desplazar la diapositiva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E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ES" sz="1400" spc="-1" strike="noStrike">
                <a:latin typeface="Times New Roman"/>
              </a:defRPr>
            </a:lvl1pPr>
          </a:lstStyle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E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1787064-5DC5-4459-AE70-FA25F3F3A2D9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s-E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7CF416-5C5C-4EBC-8AEE-06A93854D310}" type="slidenum">
              <a:rPr b="0" lang="es-ES" sz="1200" spc="-1" strike="noStrike">
                <a:latin typeface="Times New Roman"/>
              </a:rPr>
              <a:t>&lt;número&gt;</a:t>
            </a:fld>
            <a:endParaRPr b="0" lang="es-E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s-E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9BE869-B8D7-4797-BA2A-F95958C737BC}" type="slidenum">
              <a:rPr b="0" lang="es-ES" sz="1200" spc="-1" strike="noStrike">
                <a:latin typeface="Times New Roman"/>
              </a:rPr>
              <a:t>&lt;número&gt;</a:t>
            </a:fld>
            <a:endParaRPr b="0" lang="es-E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s-E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E16576-DA3D-4242-9AEE-D43A68736DCF}" type="slidenum">
              <a:rPr b="0" lang="es-ES" sz="1200" spc="-1" strike="noStrike">
                <a:latin typeface="Times New Roman"/>
              </a:rPr>
              <a:t>&lt;número&gt;</a:t>
            </a:fld>
            <a:endParaRPr b="0" lang="es-E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9AC10C-6279-4ADF-9A50-A065971F41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3F4887-2218-4FF5-B365-31B03A6642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EEA059-6349-4439-A9C3-2F2FE07ACF3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67C117-79C0-42FA-A024-6D6DE5799A9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FA2580-DBA7-4DCA-8B4F-6D690BDDDF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C3B8A12-A31D-42DA-AE9D-63A0B56FC8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EB36AFC-8803-40FE-A19C-C44EE25041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E0D8F35-71D8-489D-9434-FCF11915B7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7C0E64-B4EE-40DB-8720-67326EA9A9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E8FD1F-FD12-4B8B-BF3F-B230951542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EC4688-655F-429C-8AF2-F0B439E8F7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DBDA4A-0D47-4986-B5DD-02235AB2C1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69A823-83AA-438F-8843-B046964C88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6C2F82-9568-4E5C-818F-45C0CEB4F4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2D047F9-26C3-4730-9410-57D25B84E2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8804101-BC98-432A-AB9D-30BB235B5B5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AFA017-7EE1-45DC-9D1C-470EA22B6C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27688C-EBB8-4D1A-B902-A32108491D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AF8098-88A1-4FC8-8361-CFD59C6A357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186EED-02DF-4882-8DF4-2209153EE5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00BF85-F740-4976-BCDB-FF7023C9FE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A141DF-E7CB-4788-BC41-A9BBA35E9B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1C4E22-242B-4A36-BBEC-8168CE2EA3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CCD9A0-F8FC-488D-BAD8-A29E56C493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Footer Placeholder 4"/>
          <p:cNvSpPr/>
          <p:nvPr/>
        </p:nvSpPr>
        <p:spPr>
          <a:xfrm>
            <a:off x="581040" y="6492960"/>
            <a:ext cx="6916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200" spc="-1" strike="noStrike" cap="all">
                <a:solidFill>
                  <a:srgbClr val="ed7d31"/>
                </a:solidFill>
                <a:latin typeface="Calibri"/>
              </a:rPr>
              <a:t>ÁLEX Torres 2024-25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" name="Rectangle 6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s-ES" sz="3600" spc="-1" strike="noStrike" cap="all">
                <a:solidFill>
                  <a:srgbClr val="5b9bd5"/>
                </a:solidFill>
                <a:latin typeface="Gill Sans MT"/>
              </a:rPr>
              <a:t>Haga clic para modificar el estilo de título del patrón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4b4df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4b4df"/>
                </a:solidFill>
                <a:latin typeface="Gill Sans MT"/>
              </a:rPr>
              <a:t>&lt;fecha/hora&gt;</a:t>
            </a:r>
            <a:endParaRPr b="0" lang="es-ES" sz="900" spc="-1" strike="noStrike"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 idx="2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s-E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 idx="3"/>
          </p:nvPr>
        </p:nvSpPr>
        <p:spPr>
          <a:xfrm>
            <a:off x="10558440" y="5956200"/>
            <a:ext cx="101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4b4df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4ABD49-F33F-4214-AD79-6A8F9D2AD540}" type="slidenum">
              <a:rPr b="0" lang="en-US" sz="900" spc="-1" strike="noStrike">
                <a:solidFill>
                  <a:srgbClr val="84b4df"/>
                </a:solidFill>
                <a:latin typeface="Gill Sans MT"/>
              </a:rPr>
              <a:t>&lt;número&gt;</a:t>
            </a:fld>
            <a:endParaRPr b="0" lang="es-ES" sz="900" spc="-1" strike="noStrike"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4546a"/>
                </a:solidFill>
                <a:latin typeface="Gill Sans MT"/>
              </a:rPr>
              <a:t>Pulse para editar el formato de texto del esquema</a:t>
            </a:r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4546a"/>
                </a:solidFill>
                <a:latin typeface="Gill Sans MT"/>
              </a:rPr>
              <a:t>Segundo nivel del esquema</a:t>
            </a:r>
            <a:endParaRPr b="0" lang="en-US" sz="1400" spc="-1" strike="noStrike">
              <a:solidFill>
                <a:srgbClr val="44546a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4546a"/>
                </a:solidFill>
                <a:latin typeface="Gill Sans MT"/>
              </a:rPr>
              <a:t>Tercer nivel del esquema</a:t>
            </a:r>
            <a:endParaRPr b="0" lang="en-US" sz="1200" spc="-1" strike="noStrike">
              <a:solidFill>
                <a:srgbClr val="44546a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4546a"/>
                </a:solidFill>
                <a:latin typeface="Gill Sans MT"/>
              </a:rPr>
              <a:t>Cuarto nivel del esquema</a:t>
            </a:r>
            <a:endParaRPr b="0" lang="en-US" sz="1200" spc="-1" strike="noStrike">
              <a:solidFill>
                <a:srgbClr val="44546a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4546a"/>
                </a:solidFill>
                <a:latin typeface="Gill Sans MT"/>
              </a:rPr>
              <a:t>Quinto nivel del esquema</a:t>
            </a:r>
            <a:endParaRPr b="0" lang="en-US" sz="2000" spc="-1" strike="noStrike">
              <a:solidFill>
                <a:srgbClr val="44546a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4546a"/>
                </a:solidFill>
                <a:latin typeface="Gill Sans MT"/>
              </a:rPr>
              <a:t>Sexto nivel del esquema</a:t>
            </a:r>
            <a:endParaRPr b="0" lang="en-US" sz="2000" spc="-1" strike="noStrike">
              <a:solidFill>
                <a:srgbClr val="44546a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4546a"/>
                </a:solidFill>
                <a:latin typeface="Gill Sans MT"/>
              </a:rPr>
              <a:t>Séptimo nivel del esquema</a:t>
            </a:r>
            <a:endParaRPr b="0" lang="en-US" sz="2000" spc="-1" strike="noStrike">
              <a:solidFill>
                <a:srgbClr val="44546a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Footer Placeholder 4"/>
          <p:cNvSpPr/>
          <p:nvPr/>
        </p:nvSpPr>
        <p:spPr>
          <a:xfrm>
            <a:off x="581040" y="6492960"/>
            <a:ext cx="6916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200" spc="-1" strike="noStrike" cap="all">
                <a:solidFill>
                  <a:srgbClr val="ed7d31"/>
                </a:solidFill>
                <a:latin typeface="Calibri"/>
              </a:rPr>
              <a:t>ÁLEX Torres 2024-25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dt" idx="4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ed7d31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ed7d31"/>
                </a:solidFill>
                <a:latin typeface="Gill Sans MT"/>
              </a:rPr>
              <a:t>&lt;fecha/hora&gt;</a:t>
            </a:r>
            <a:endParaRPr b="0" lang="es-ES" sz="900" spc="-1" strike="noStrike"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5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s-E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6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ed7d31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17086A-3090-4750-AB49-B404CEC4B6F5}" type="slidenum">
              <a:rPr b="0" lang="en-US" sz="900" spc="-1" strike="noStrike">
                <a:solidFill>
                  <a:srgbClr val="ed7d31"/>
                </a:solidFill>
                <a:latin typeface="Gill Sans MT"/>
              </a:rPr>
              <a:t>&lt;número&gt;</a:t>
            </a:fld>
            <a:endParaRPr b="0" lang="es-ES" sz="900" spc="-1" strike="noStrike"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4546a"/>
                </a:solidFill>
                <a:latin typeface="Gill Sans MT"/>
              </a:rPr>
              <a:t>Pulse para editar el formato de texto del esquema</a:t>
            </a:r>
            <a:endParaRPr b="0" lang="en-US" sz="1800" spc="-1" strike="noStrike">
              <a:solidFill>
                <a:srgbClr val="44546a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4546a"/>
                </a:solidFill>
                <a:latin typeface="Gill Sans MT"/>
              </a:rPr>
              <a:t>Segundo nivel del esquema</a:t>
            </a:r>
            <a:endParaRPr b="0" lang="en-US" sz="1400" spc="-1" strike="noStrike">
              <a:solidFill>
                <a:srgbClr val="44546a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4546a"/>
                </a:solidFill>
                <a:latin typeface="Gill Sans MT"/>
              </a:rPr>
              <a:t>Tercer nivel del esquema</a:t>
            </a:r>
            <a:endParaRPr b="0" lang="en-US" sz="1200" spc="-1" strike="noStrike">
              <a:solidFill>
                <a:srgbClr val="44546a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4546a"/>
                </a:solidFill>
                <a:latin typeface="Gill Sans MT"/>
              </a:rPr>
              <a:t>Cuarto nivel del esquema</a:t>
            </a:r>
            <a:endParaRPr b="0" lang="en-US" sz="1200" spc="-1" strike="noStrike">
              <a:solidFill>
                <a:srgbClr val="44546a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4546a"/>
                </a:solidFill>
                <a:latin typeface="Gill Sans MT"/>
              </a:rPr>
              <a:t>Quinto nivel del esquema</a:t>
            </a:r>
            <a:endParaRPr b="0" lang="en-US" sz="2000" spc="-1" strike="noStrike">
              <a:solidFill>
                <a:srgbClr val="44546a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4546a"/>
                </a:solidFill>
                <a:latin typeface="Gill Sans MT"/>
              </a:rPr>
              <a:t>Sexto nivel del esquema</a:t>
            </a:r>
            <a:endParaRPr b="0" lang="en-US" sz="2000" spc="-1" strike="noStrike">
              <a:solidFill>
                <a:srgbClr val="44546a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4546a"/>
                </a:solidFill>
                <a:latin typeface="Gill Sans MT"/>
              </a:rPr>
              <a:t>Séptimo nivel del esquema</a:t>
            </a:r>
            <a:endParaRPr b="0" lang="en-US" sz="2000" spc="-1" strike="noStrike">
              <a:solidFill>
                <a:srgbClr val="44546a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221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s-ES" sz="6000" spc="-1" strike="noStrike">
                <a:solidFill>
                  <a:srgbClr val="5b9bd5"/>
                </a:solidFill>
                <a:latin typeface="Calibri"/>
              </a:rPr>
              <a:t>UD6.3 – Componentes</a:t>
            </a:r>
            <a:br>
              <a:rPr sz="6000"/>
            </a:br>
            <a:r>
              <a:rPr b="1" lang="es-ES" sz="6000" spc="-1" strike="noStrike">
                <a:solidFill>
                  <a:srgbClr val="5b9bd5"/>
                </a:solidFill>
                <a:latin typeface="Calibri"/>
              </a:rPr>
              <a:t>Jetpack Compose</a:t>
            </a:r>
            <a:endParaRPr b="0" lang="en-US" sz="6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599400" y="3916080"/>
            <a:ext cx="10993320" cy="192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18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16000" spc="-1" strike="noStrike">
                <a:solidFill>
                  <a:srgbClr val="ffffff"/>
                </a:solidFill>
                <a:latin typeface="Calibri"/>
              </a:rPr>
              <a:t>2º CFGS</a:t>
            </a:r>
            <a:br>
              <a:rPr sz="16000"/>
            </a:br>
            <a:r>
              <a:rPr b="1" lang="es-ES" sz="16000" spc="-1" strike="noStrike">
                <a:solidFill>
                  <a:srgbClr val="ffffff"/>
                </a:solidFill>
                <a:latin typeface="Calibri"/>
              </a:rPr>
              <a:t>Desarrollo de Aplicaciones Multiplataforma</a:t>
            </a:r>
            <a:endParaRPr b="0" lang="es-ES" sz="16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6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16000" spc="-1" strike="noStrike">
                <a:solidFill>
                  <a:srgbClr val="ffffff"/>
                </a:solidFill>
                <a:latin typeface="Calibri"/>
              </a:rPr>
              <a:t>2024-25</a:t>
            </a:r>
            <a:endParaRPr b="0" lang="es-ES" sz="16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5.- Componentes Column y Row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37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Los componentes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Column 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y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Row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ya se han utilizado anteriormente.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Para alinear el contenido verticalmente y horizontalmente dentro de estos componentes se utilizan las propiedades:</a:t>
            </a: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Arrangement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: eje principal (columnas: vertical, filas: horizontal).</a:t>
            </a: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Alignement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: eje secundario (columnas: horizontal, filas: vertical).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138" name="Imagen 8" descr=""/>
          <p:cNvPicPr/>
          <p:nvPr/>
        </p:nvPicPr>
        <p:blipFill>
          <a:blip r:embed="rId1"/>
          <a:srcRect l="0" t="0" r="0" b="51252"/>
          <a:stretch/>
        </p:blipFill>
        <p:spPr>
          <a:xfrm>
            <a:off x="1055520" y="4499280"/>
            <a:ext cx="4679640" cy="1466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39" name="Imagen 9" descr=""/>
          <p:cNvPicPr/>
          <p:nvPr/>
        </p:nvPicPr>
        <p:blipFill>
          <a:blip r:embed="rId2"/>
          <a:srcRect l="0" t="52639" r="0" b="-1387"/>
          <a:stretch/>
        </p:blipFill>
        <p:spPr>
          <a:xfrm>
            <a:off x="6456600" y="4499280"/>
            <a:ext cx="4679640" cy="1466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Valores para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Arrangement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eje principal (columnas: vertical, filas: horizontal).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Center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alineación centrada.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SpaceEvenly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el mismo espacio entre los elementos y en la parte superior e inferior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SpaceBetween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el mismo espacio entre los elementos pero no deja en la parte superior ni inferior.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SpaceArround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el mismo espacio arriba y debajo de cada elemento (entre objetos habrá el doble de 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    espacio que arriba y abajo.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spacedBy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se indica el espacio entre elementos en dp.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Top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alineación a la parte superior </a:t>
            </a:r>
            <a:r>
              <a:rPr b="0" lang="es-ES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solo Column.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Bottom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: alineación a la parte inferior </a:t>
            </a:r>
            <a:r>
              <a:rPr b="0" lang="es-ES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solo Column.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End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alineación al principio de la línea según sentido de lectura </a:t>
            </a:r>
            <a:r>
              <a:rPr b="0" lang="es-ES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solo Row.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Start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alineación al final de la línea según sentido de lectura </a:t>
            </a:r>
            <a:r>
              <a:rPr b="0" lang="es-ES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solo Row.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SpaceEvenly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  SpaceBetween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   SpaceArround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  spacedBy(16.dp)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1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5.- Componentes Column y Row</a:t>
            </a:r>
            <a:endParaRPr b="0" lang="es-ES" sz="3600" spc="-1" strike="noStrike">
              <a:latin typeface="Arial"/>
            </a:endParaRPr>
          </a:p>
        </p:txBody>
      </p:sp>
      <p:pic>
        <p:nvPicPr>
          <p:cNvPr id="142" name="Imagen 1" descr=""/>
          <p:cNvPicPr/>
          <p:nvPr/>
        </p:nvPicPr>
        <p:blipFill>
          <a:blip r:embed="rId1"/>
          <a:srcRect l="4707" t="10916" r="16716" b="63969"/>
          <a:stretch/>
        </p:blipFill>
        <p:spPr>
          <a:xfrm>
            <a:off x="1004400" y="5318640"/>
            <a:ext cx="1820880" cy="12333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43" name="Imagen 2" descr=""/>
          <p:cNvPicPr/>
          <p:nvPr/>
        </p:nvPicPr>
        <p:blipFill>
          <a:blip r:embed="rId2"/>
          <a:srcRect l="4707" t="10916" r="16716" b="63969"/>
          <a:stretch/>
        </p:blipFill>
        <p:spPr>
          <a:xfrm>
            <a:off x="3791880" y="5318640"/>
            <a:ext cx="1820880" cy="12333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44" name="Imagen 5" descr=""/>
          <p:cNvPicPr/>
          <p:nvPr/>
        </p:nvPicPr>
        <p:blipFill>
          <a:blip r:embed="rId3"/>
          <a:srcRect l="4707" t="10916" r="16716" b="63969"/>
          <a:stretch/>
        </p:blipFill>
        <p:spPr>
          <a:xfrm>
            <a:off x="6579000" y="5312520"/>
            <a:ext cx="1820880" cy="12333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45" name="Imagen 7" descr=""/>
          <p:cNvPicPr/>
          <p:nvPr/>
        </p:nvPicPr>
        <p:blipFill>
          <a:blip r:embed="rId4"/>
          <a:srcRect l="4765" t="10919" r="16636" b="63961"/>
          <a:stretch/>
        </p:blipFill>
        <p:spPr>
          <a:xfrm>
            <a:off x="9366480" y="5312520"/>
            <a:ext cx="1820880" cy="12333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Peso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 puede indicar el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peso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(proporción) que debe tener un componente dentro de otro con con el modifier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weight()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7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5.- Componentes Column y Row</a:t>
            </a:r>
            <a:endParaRPr b="0" lang="es-ES" sz="3600" spc="-1" strike="noStrike">
              <a:latin typeface="Arial"/>
            </a:endParaRPr>
          </a:p>
        </p:txBody>
      </p:sp>
      <p:pic>
        <p:nvPicPr>
          <p:cNvPr id="148" name="Imagen 4" descr=""/>
          <p:cNvPicPr/>
          <p:nvPr/>
        </p:nvPicPr>
        <p:blipFill>
          <a:blip r:embed="rId1"/>
          <a:stretch/>
        </p:blipFill>
        <p:spPr>
          <a:xfrm>
            <a:off x="2385000" y="2662560"/>
            <a:ext cx="3565800" cy="38836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49" name="Imagen 6" descr=""/>
          <p:cNvPicPr/>
          <p:nvPr/>
        </p:nvPicPr>
        <p:blipFill>
          <a:blip r:embed="rId2"/>
          <a:stretch/>
        </p:blipFill>
        <p:spPr>
          <a:xfrm>
            <a:off x="7176240" y="3722760"/>
            <a:ext cx="2605680" cy="17625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150" name="Conector recto de flecha 8"/>
          <p:cNvSpPr/>
          <p:nvPr/>
        </p:nvSpPr>
        <p:spPr>
          <a:xfrm>
            <a:off x="6126480" y="4599720"/>
            <a:ext cx="88992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5.- Componentes Column y Row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52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Valores para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Alignment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eje secundario (columnas: horizontal, filas: vertical).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Start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alineación al principio de la línea según sentido de lectura </a:t>
            </a:r>
            <a:r>
              <a:rPr b="0" lang="es-ES" sz="24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solo Column.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End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alineación al final de la línea según sentido de lectura </a:t>
            </a:r>
            <a:r>
              <a:rPr b="0" lang="es-ES" sz="24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solo Column.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CenterHorizontally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alineación centrada </a:t>
            </a:r>
            <a:r>
              <a:rPr b="0" lang="es-ES" sz="24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solo Column.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Top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alineación a la parte superior </a:t>
            </a:r>
            <a:r>
              <a:rPr b="0" lang="es-ES" sz="24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solo Row.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Bottom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alineación a la parte inferior </a:t>
            </a:r>
            <a:r>
              <a:rPr b="0" lang="es-ES" sz="24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solo Row.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CenterVertically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alineación centrada </a:t>
            </a:r>
            <a:r>
              <a:rPr b="0" lang="es-ES" sz="24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solo Row.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6.- Componentes Flow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54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Los componentes </a:t>
            </a:r>
            <a:r>
              <a:rPr b="1" lang="es-ES" sz="2200" spc="-1" strike="noStrike">
                <a:solidFill>
                  <a:srgbClr val="000000"/>
                </a:solidFill>
                <a:latin typeface="Calibri"/>
              </a:rPr>
              <a:t>FlowColumn</a:t>
            </a: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200" spc="-1" strike="noStrike">
                <a:solidFill>
                  <a:srgbClr val="000000"/>
                </a:solidFill>
                <a:latin typeface="Calibri"/>
              </a:rPr>
              <a:t>FlowRow</a:t>
            </a: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 son similares a Column y Row pero cuando los elementos no caben en una única columna/fila entonces se pasarán a la siguiente columna/fila.</a:t>
            </a:r>
            <a:endParaRPr b="0" lang="es-ES" sz="2200" spc="-1" strike="noStrike">
              <a:latin typeface="Arial"/>
            </a:endParaRPr>
          </a:p>
        </p:txBody>
      </p:sp>
      <p:sp>
        <p:nvSpPr>
          <p:cNvPr id="155" name="Conector recto de flecha 5"/>
          <p:cNvSpPr/>
          <p:nvPr/>
        </p:nvSpPr>
        <p:spPr>
          <a:xfrm>
            <a:off x="6311880" y="4158000"/>
            <a:ext cx="791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6" name="Imagen 8" descr=""/>
          <p:cNvPicPr/>
          <p:nvPr/>
        </p:nvPicPr>
        <p:blipFill>
          <a:blip r:embed="rId1"/>
          <a:stretch/>
        </p:blipFill>
        <p:spPr>
          <a:xfrm>
            <a:off x="2343960" y="2133000"/>
            <a:ext cx="3823560" cy="4049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57" name="Imagen 9" descr=""/>
          <p:cNvPicPr/>
          <p:nvPr/>
        </p:nvPicPr>
        <p:blipFill>
          <a:blip r:embed="rId2"/>
          <a:srcRect l="0" t="11311" r="895" b="75951"/>
          <a:stretch/>
        </p:blipFill>
        <p:spPr>
          <a:xfrm>
            <a:off x="7248240" y="3721320"/>
            <a:ext cx="3204720" cy="872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7.- Scroll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59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Cuando hay demasiados componentes en la pantalla es posible que algunos queden fuera del alcance del usuario (fuera de la parte visible de la pantalla).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Con la explicación de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modifier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se indicó que se pueden usar los modificadores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verticalScroll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horizontalScroll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para deslizar y poder alcanzar todo el contenido.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Al usar esos modificadores se carga todo el contenido del componente en la memoriam RAM se vaya a visualizar o no, lo que provoca que la aplicación no esté optimizada.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Para solucionar esto están los componentes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Lazy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que se estudiarán a continuación.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Los componentes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Lazy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por defecto tienen un parámetro que por defecto crea un estado con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rememberSaveable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para gestionar automáticamente el estado del scroll en esos componentes.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8.- Componentes Lazy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61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Los componentes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Lazy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permiten tener una serie de componentes organizados en fila, en columna o en cuadrícula.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Los componentes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Lazy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tienen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dos ventajas 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muy importantes: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En el caso de que el contenido no quepa en el espacio disponible,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se podrá hacer scroll sin tener que añadir nada más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Solo se cargan los componentes que se ven en pantalla, el anterior y el siguiente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de manera que se optimiza el uso de memoria.</a:t>
            </a:r>
            <a:endParaRPr b="0" lang="es-E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8.- Componentes Lazy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63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Los componentes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Lazy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disponibles son: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LazyColumn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LazyRow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LazyVerticalGrid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LazyhorizontalGrid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LazyVerticalStaggeredGrid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LazyHorizontalStaggeredGrid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Los componentes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Grid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organizan el contenido en forma de cuadrícula.</a:t>
            </a:r>
            <a:endParaRPr b="0" lang="es-E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8.- Componentes Lazy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65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Todos los componentes Lazy tienen varios parámetros comunes: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reverseLayout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booleano que indica si los elementos se deben mostrar en orden inverso, por defecto es false.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userScrollEnabled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booleano que indica si el scroll está activo o no, por defecto es true.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Los componentes Lazy para organizar en cuadrícula tienen los parámetros: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columns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en una cuadrícula vertical indica el número de columnas.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rows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en una cuadrícula horizontal indica el número de filas.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Para añadir contenido a los elementos Lazy se usan los siguientes bloques: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item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añade un elemento al componente Lazy.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items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recorre una lista y añade cada elemento de la lista al componente Lazy.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9.- Componente LazyColumn</a:t>
            </a:r>
            <a:endParaRPr b="0" lang="es-ES" sz="3600" spc="-1" strike="noStrike">
              <a:latin typeface="Arial"/>
            </a:endParaRPr>
          </a:p>
        </p:txBody>
      </p:sp>
      <p:pic>
        <p:nvPicPr>
          <p:cNvPr id="168" name="Imagen 2" descr=""/>
          <p:cNvPicPr/>
          <p:nvPr/>
        </p:nvPicPr>
        <p:blipFill>
          <a:blip r:embed="rId1"/>
          <a:stretch/>
        </p:blipFill>
        <p:spPr>
          <a:xfrm>
            <a:off x="8040240" y="1232280"/>
            <a:ext cx="2505600" cy="53139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169" name="Conector recto de flecha 5"/>
          <p:cNvSpPr/>
          <p:nvPr/>
        </p:nvSpPr>
        <p:spPr>
          <a:xfrm>
            <a:off x="6816240" y="3861000"/>
            <a:ext cx="107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0" name="Imagen 8" descr=""/>
          <p:cNvPicPr/>
          <p:nvPr/>
        </p:nvPicPr>
        <p:blipFill>
          <a:blip r:embed="rId2"/>
          <a:stretch/>
        </p:blipFill>
        <p:spPr>
          <a:xfrm>
            <a:off x="1983960" y="1232640"/>
            <a:ext cx="4703040" cy="53139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171" name="Conector recto de flecha 7"/>
          <p:cNvSpPr/>
          <p:nvPr/>
        </p:nvSpPr>
        <p:spPr>
          <a:xfrm>
            <a:off x="1677960" y="1425600"/>
            <a:ext cx="388440" cy="47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1.- Layout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00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El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layout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es el diseño gráfico o disposición de los elementos.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Es la manera en la que se colocan los elementos dentro de una interfaz.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En Jetpack Compose existen una serie de componentes que permiten agrupar a otros componentes y ayudan al diseño del layout de las diferentes pantallas de la aplicación.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Anteriormente ya se han usado algunos componentes de layout como Scaffold, Column y Row.</a:t>
            </a:r>
            <a:endParaRPr b="0" lang="es-E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9.- Componente LazyRow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73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onector recto de flecha 5"/>
          <p:cNvSpPr/>
          <p:nvPr/>
        </p:nvSpPr>
        <p:spPr>
          <a:xfrm>
            <a:off x="6816240" y="3861000"/>
            <a:ext cx="107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Imagen 9" descr=""/>
          <p:cNvPicPr/>
          <p:nvPr/>
        </p:nvPicPr>
        <p:blipFill>
          <a:blip r:embed="rId1"/>
          <a:stretch/>
        </p:blipFill>
        <p:spPr>
          <a:xfrm>
            <a:off x="8040600" y="1230480"/>
            <a:ext cx="2505240" cy="53128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76" name="Imagen 8" descr=""/>
          <p:cNvPicPr/>
          <p:nvPr/>
        </p:nvPicPr>
        <p:blipFill>
          <a:blip r:embed="rId2"/>
          <a:stretch/>
        </p:blipFill>
        <p:spPr>
          <a:xfrm>
            <a:off x="1967040" y="1227600"/>
            <a:ext cx="4736520" cy="53118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177" name="Conector recto de flecha 10"/>
          <p:cNvSpPr/>
          <p:nvPr/>
        </p:nvSpPr>
        <p:spPr>
          <a:xfrm>
            <a:off x="1652760" y="1272960"/>
            <a:ext cx="388440" cy="47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9.- Componentes LazyColumn y LazyRow: StickyHeaders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79" name="Google Shape;73;p14"/>
          <p:cNvSpPr/>
          <p:nvPr/>
        </p:nvSpPr>
        <p:spPr>
          <a:xfrm>
            <a:off x="518760" y="115920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Un comportamiento muy habitual con LazyColumn y LazyRow son las cabeceras "pegajosas" usadas en la aplicación contactos.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Para usar estas cabeceras se utiliza el elemento </a:t>
            </a:r>
            <a:r>
              <a:rPr b="1" lang="es-ES" sz="2200" spc="-1" strike="noStrike">
                <a:solidFill>
                  <a:srgbClr val="000000"/>
                </a:solidFill>
                <a:latin typeface="Calibri"/>
              </a:rPr>
              <a:t>stickyHeader</a:t>
            </a: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 y se deben agrupar los elementos a mostrar por algún criterio como puede ser la primera letra.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De esta manera se tiene un Map que se puede recorrer para rellenar el contenido de la lista.</a:t>
            </a:r>
            <a:endParaRPr b="0" lang="es-ES" sz="2200" spc="-1" strike="noStrike">
              <a:latin typeface="Arial"/>
            </a:endParaRPr>
          </a:p>
        </p:txBody>
      </p:sp>
      <p:pic>
        <p:nvPicPr>
          <p:cNvPr id="180" name="Imagen 8" descr=""/>
          <p:cNvPicPr/>
          <p:nvPr/>
        </p:nvPicPr>
        <p:blipFill>
          <a:blip r:embed="rId1"/>
          <a:srcRect l="0" t="11375" r="0" b="42637"/>
          <a:stretch/>
        </p:blipFill>
        <p:spPr>
          <a:xfrm>
            <a:off x="3470760" y="2133000"/>
            <a:ext cx="1738440" cy="1695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81" name="Imagen 6" descr=""/>
          <p:cNvPicPr/>
          <p:nvPr/>
        </p:nvPicPr>
        <p:blipFill>
          <a:blip r:embed="rId2"/>
          <a:srcRect l="0" t="11375" r="0" b="42637"/>
          <a:stretch/>
        </p:blipFill>
        <p:spPr>
          <a:xfrm>
            <a:off x="6982560" y="2133000"/>
            <a:ext cx="1738440" cy="1695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182" name="Conector recto de flecha 11"/>
          <p:cNvSpPr/>
          <p:nvPr/>
        </p:nvSpPr>
        <p:spPr>
          <a:xfrm flipH="1" flipV="1">
            <a:off x="8399520" y="2386080"/>
            <a:ext cx="1079640" cy="75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onector recto de flecha 14"/>
          <p:cNvSpPr/>
          <p:nvPr/>
        </p:nvSpPr>
        <p:spPr>
          <a:xfrm flipH="1" flipV="1">
            <a:off x="4860720" y="2386080"/>
            <a:ext cx="1079640" cy="75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4" name="Imagen 15" descr=""/>
          <p:cNvPicPr/>
          <p:nvPr/>
        </p:nvPicPr>
        <p:blipFill>
          <a:blip r:embed="rId3"/>
          <a:stretch/>
        </p:blipFill>
        <p:spPr>
          <a:xfrm>
            <a:off x="2505960" y="5013000"/>
            <a:ext cx="7179840" cy="5850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73;p14"/>
          <p:cNvSpPr/>
          <p:nvPr/>
        </p:nvSpPr>
        <p:spPr>
          <a:xfrm>
            <a:off x="518760" y="115920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9.- Componentes LazyColumn y LazyRow: StickyHeaders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87" name="Conector recto de flecha 14"/>
          <p:cNvSpPr/>
          <p:nvPr/>
        </p:nvSpPr>
        <p:spPr>
          <a:xfrm flipH="1" flipV="1">
            <a:off x="4860720" y="2386080"/>
            <a:ext cx="1079640" cy="75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8" name="Imagen 16" descr=""/>
          <p:cNvPicPr/>
          <p:nvPr/>
        </p:nvPicPr>
        <p:blipFill>
          <a:blip r:embed="rId1"/>
          <a:stretch/>
        </p:blipFill>
        <p:spPr>
          <a:xfrm>
            <a:off x="8040600" y="1230120"/>
            <a:ext cx="2505240" cy="531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89" name="Imagen 5" descr=""/>
          <p:cNvPicPr/>
          <p:nvPr/>
        </p:nvPicPr>
        <p:blipFill>
          <a:blip r:embed="rId2"/>
          <a:stretch/>
        </p:blipFill>
        <p:spPr>
          <a:xfrm>
            <a:off x="1479600" y="1230120"/>
            <a:ext cx="5935680" cy="531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10.- Componentes LazyVerticalGrid y LazyHorizontalGrid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91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Con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LazyVerticalGrid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LazyHorizontalGrid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se pueden organizar los elementos en cuadrícula por columnas o por filas.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Todos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los elementos ocuparán el mismo espacio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, el espacio que ocupan es el espacio del elemento más grande.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Para indicar el número de columnas en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LazyVerticalGrid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se usa el parámetro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columns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y para indicar el número de filas en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LazyHorizontalGrid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se usa el parámetro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rows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con el valor: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GridCells.Fixed(</a:t>
            </a:r>
            <a:r>
              <a:rPr b="0" i="1" lang="es-ES" sz="2400" spc="-1" strike="noStrike">
                <a:solidFill>
                  <a:srgbClr val="000000"/>
                </a:solidFill>
                <a:latin typeface="Calibri"/>
              </a:rPr>
              <a:t>número_columnas/filas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GridCells.Adaptative(</a:t>
            </a:r>
            <a:r>
              <a:rPr b="0" i="1" lang="es-ES" sz="2400" spc="-1" strike="noStrike">
                <a:solidFill>
                  <a:srgbClr val="000000"/>
                </a:solidFill>
                <a:latin typeface="Calibri"/>
              </a:rPr>
              <a:t>tamaño_mínimo_columna/fila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.dp)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10.- Componente LazyVerticalGrid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93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onector recto de flecha 6"/>
          <p:cNvSpPr/>
          <p:nvPr/>
        </p:nvSpPr>
        <p:spPr>
          <a:xfrm>
            <a:off x="5015880" y="3852720"/>
            <a:ext cx="6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5" name="Imagen 1" descr=""/>
          <p:cNvPicPr/>
          <p:nvPr/>
        </p:nvPicPr>
        <p:blipFill>
          <a:blip r:embed="rId1"/>
          <a:stretch/>
        </p:blipFill>
        <p:spPr>
          <a:xfrm>
            <a:off x="623520" y="1196640"/>
            <a:ext cx="4207320" cy="531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96" name="Imagen 11" descr=""/>
          <p:cNvPicPr/>
          <p:nvPr/>
        </p:nvPicPr>
        <p:blipFill>
          <a:blip r:embed="rId2"/>
          <a:stretch/>
        </p:blipFill>
        <p:spPr>
          <a:xfrm>
            <a:off x="5746320" y="1196640"/>
            <a:ext cx="2505240" cy="531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97" name="Imagen 9" descr=""/>
          <p:cNvPicPr/>
          <p:nvPr/>
        </p:nvPicPr>
        <p:blipFill>
          <a:blip r:embed="rId3"/>
          <a:stretch/>
        </p:blipFill>
        <p:spPr>
          <a:xfrm>
            <a:off x="9167760" y="1233000"/>
            <a:ext cx="2505240" cy="531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198" name="Conector recto de flecha 12"/>
          <p:cNvSpPr/>
          <p:nvPr/>
        </p:nvSpPr>
        <p:spPr>
          <a:xfrm>
            <a:off x="8400240" y="3853440"/>
            <a:ext cx="6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onector recto de flecha 13"/>
          <p:cNvSpPr/>
          <p:nvPr/>
        </p:nvSpPr>
        <p:spPr>
          <a:xfrm>
            <a:off x="9336240" y="2551680"/>
            <a:ext cx="2160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onector recto de flecha 16"/>
          <p:cNvSpPr/>
          <p:nvPr/>
        </p:nvSpPr>
        <p:spPr>
          <a:xfrm>
            <a:off x="9336240" y="3161160"/>
            <a:ext cx="2160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onector recto de flecha 17"/>
          <p:cNvSpPr/>
          <p:nvPr/>
        </p:nvSpPr>
        <p:spPr>
          <a:xfrm>
            <a:off x="9336240" y="3767760"/>
            <a:ext cx="2160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onector recto de flecha 18"/>
          <p:cNvSpPr/>
          <p:nvPr/>
        </p:nvSpPr>
        <p:spPr>
          <a:xfrm>
            <a:off x="9336240" y="4377240"/>
            <a:ext cx="2160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onector recto de flecha 19"/>
          <p:cNvSpPr/>
          <p:nvPr/>
        </p:nvSpPr>
        <p:spPr>
          <a:xfrm>
            <a:off x="9336240" y="4985280"/>
            <a:ext cx="2160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onector recto de flecha 20"/>
          <p:cNvSpPr/>
          <p:nvPr/>
        </p:nvSpPr>
        <p:spPr>
          <a:xfrm>
            <a:off x="10416600" y="1917000"/>
            <a:ext cx="360" cy="388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onector recto de flecha 62"/>
          <p:cNvSpPr/>
          <p:nvPr/>
        </p:nvSpPr>
        <p:spPr>
          <a:xfrm>
            <a:off x="9336240" y="5589360"/>
            <a:ext cx="2160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10.- Componente LazyHorizontalGrid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07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onector recto de flecha 6"/>
          <p:cNvSpPr/>
          <p:nvPr/>
        </p:nvSpPr>
        <p:spPr>
          <a:xfrm>
            <a:off x="6672240" y="3854160"/>
            <a:ext cx="12236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9" name="Imagen 7" descr=""/>
          <p:cNvPicPr/>
          <p:nvPr/>
        </p:nvPicPr>
        <p:blipFill>
          <a:blip r:embed="rId1"/>
          <a:stretch/>
        </p:blipFill>
        <p:spPr>
          <a:xfrm>
            <a:off x="2239560" y="1227960"/>
            <a:ext cx="4191840" cy="531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210" name="Imagen 9" descr=""/>
          <p:cNvPicPr/>
          <p:nvPr/>
        </p:nvPicPr>
        <p:blipFill>
          <a:blip r:embed="rId2"/>
          <a:stretch/>
        </p:blipFill>
        <p:spPr>
          <a:xfrm>
            <a:off x="8040600" y="1227960"/>
            <a:ext cx="2505240" cy="531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211" name="Conector recto de flecha 8"/>
          <p:cNvSpPr/>
          <p:nvPr/>
        </p:nvSpPr>
        <p:spPr>
          <a:xfrm>
            <a:off x="8184240" y="3317760"/>
            <a:ext cx="223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onector recto de flecha 11"/>
          <p:cNvSpPr/>
          <p:nvPr/>
        </p:nvSpPr>
        <p:spPr>
          <a:xfrm>
            <a:off x="8184240" y="4689000"/>
            <a:ext cx="223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onector recto de flecha 14"/>
          <p:cNvSpPr/>
          <p:nvPr/>
        </p:nvSpPr>
        <p:spPr>
          <a:xfrm>
            <a:off x="8916480" y="1940760"/>
            <a:ext cx="360" cy="415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onector recto de flecha 15"/>
          <p:cNvSpPr/>
          <p:nvPr/>
        </p:nvSpPr>
        <p:spPr>
          <a:xfrm>
            <a:off x="9630000" y="1940760"/>
            <a:ext cx="360" cy="415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onector recto de flecha 20"/>
          <p:cNvSpPr/>
          <p:nvPr/>
        </p:nvSpPr>
        <p:spPr>
          <a:xfrm>
            <a:off x="8184240" y="6071400"/>
            <a:ext cx="223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ed7d3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11.- Componentes Staggered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17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Los componentes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LazyVerticalStaggeredGrid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LazyHorizontalStaggeredGrid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son similares a los anteriores pero cada elemento ocupa el espacio de su contenido.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Los parámetros más usados con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LazyVerticalStaggeredGrid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son: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columns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número de columnas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verticalSpacing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espacio vertical entre elementos.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horizontalArrangment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espacio horizontal entre elementos.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Los parámetros más usados con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LazyHorizontalStaggeredGrid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son: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rows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número de filas.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horizontalSpacing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espacio horizontal entre elementos.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vertivalArrangment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: espacio vertical entre elementos.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La cantidad de filas y columnas se indica con el valor: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StaggeredGridCells.Fixed(</a:t>
            </a:r>
            <a:r>
              <a:rPr b="0" i="1" lang="es-ES" sz="2000" spc="-1" strike="noStrike">
                <a:solidFill>
                  <a:srgbClr val="000000"/>
                </a:solidFill>
                <a:latin typeface="Calibri"/>
              </a:rPr>
              <a:t>número_columnas/filas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StaggeredGridCells.Adaptative(</a:t>
            </a:r>
            <a:r>
              <a:rPr b="0" i="1" lang="es-ES" sz="2000" spc="-1" strike="noStrike">
                <a:solidFill>
                  <a:srgbClr val="000000"/>
                </a:solidFill>
                <a:latin typeface="Calibri"/>
              </a:rPr>
              <a:t>tamaño_mínimo_columna/fila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.dp)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11.- Componente LazyVerticalStaggeredGrid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19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onector recto de flecha 5"/>
          <p:cNvSpPr/>
          <p:nvPr/>
        </p:nvSpPr>
        <p:spPr>
          <a:xfrm>
            <a:off x="6383880" y="3854160"/>
            <a:ext cx="15116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1" name="Imagen 12" descr=""/>
          <p:cNvPicPr/>
          <p:nvPr/>
        </p:nvPicPr>
        <p:blipFill>
          <a:blip r:embed="rId1"/>
          <a:stretch/>
        </p:blipFill>
        <p:spPr>
          <a:xfrm>
            <a:off x="8044920" y="1227240"/>
            <a:ext cx="2505240" cy="531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222" name="Imagen 7" descr=""/>
          <p:cNvPicPr/>
          <p:nvPr/>
        </p:nvPicPr>
        <p:blipFill>
          <a:blip r:embed="rId2"/>
          <a:stretch/>
        </p:blipFill>
        <p:spPr>
          <a:xfrm>
            <a:off x="2247840" y="1223280"/>
            <a:ext cx="3987000" cy="53229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11.- Componente LazyHorizontalStaggeredGrid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24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onector recto de flecha 5"/>
          <p:cNvSpPr/>
          <p:nvPr/>
        </p:nvSpPr>
        <p:spPr>
          <a:xfrm>
            <a:off x="6383880" y="3854160"/>
            <a:ext cx="15116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6" name="Imagen 8" descr=""/>
          <p:cNvPicPr/>
          <p:nvPr/>
        </p:nvPicPr>
        <p:blipFill>
          <a:blip r:embed="rId1"/>
          <a:stretch/>
        </p:blipFill>
        <p:spPr>
          <a:xfrm>
            <a:off x="2262240" y="1223640"/>
            <a:ext cx="3965400" cy="531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227" name="Imagen 10" descr=""/>
          <p:cNvPicPr/>
          <p:nvPr/>
        </p:nvPicPr>
        <p:blipFill>
          <a:blip r:embed="rId2"/>
          <a:stretch/>
        </p:blipFill>
        <p:spPr>
          <a:xfrm>
            <a:off x="8044920" y="1233000"/>
            <a:ext cx="2505240" cy="531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12.- Gestionar el estado en componentes Lazy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29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Como se puede ver en la definición de los componentes Lazy,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Android gestiona automáticamente el estado del scroll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Es interesante crear una variable propia para gestionar el estado y saber:</a:t>
            </a: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Dirección en la que el usuario está haciendo scroll.</a:t>
            </a: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Cantidad de scroll realizada.</a:t>
            </a: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Cuál es el índice del primer elemento visible.</a:t>
            </a: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230" name="Imagen 1" descr=""/>
          <p:cNvPicPr/>
          <p:nvPr/>
        </p:nvPicPr>
        <p:blipFill>
          <a:blip r:embed="rId1"/>
          <a:stretch/>
        </p:blipFill>
        <p:spPr>
          <a:xfrm>
            <a:off x="3697200" y="2188440"/>
            <a:ext cx="4797360" cy="14871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231" name="Conector recto de flecha 8"/>
          <p:cNvSpPr/>
          <p:nvPr/>
        </p:nvSpPr>
        <p:spPr>
          <a:xfrm flipH="1">
            <a:off x="7607520" y="2288520"/>
            <a:ext cx="1439640" cy="64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1.- Layout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02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En Jetpack Compose hay muchos componentes que ayudan a diseñar el layout de la aplicación:</a:t>
            </a:r>
            <a:endParaRPr b="0" lang="es-ES" sz="2200" spc="-1" strike="noStrike">
              <a:latin typeface="Arial"/>
            </a:endParaRPr>
          </a:p>
        </p:txBody>
      </p:sp>
      <p:graphicFrame>
        <p:nvGraphicFramePr>
          <p:cNvPr id="103" name="Tabla 2"/>
          <p:cNvGraphicFramePr/>
          <p:nvPr/>
        </p:nvGraphicFramePr>
        <p:xfrm>
          <a:off x="1579680" y="1700640"/>
          <a:ext cx="9772560" cy="4078800"/>
        </p:xfrm>
        <a:graphic>
          <a:graphicData uri="http://schemas.openxmlformats.org/drawingml/2006/table">
            <a:tbl>
              <a:tblPr/>
              <a:tblGrid>
                <a:gridCol w="4886280"/>
                <a:gridCol w="4886280"/>
              </a:tblGrid>
              <a:tr h="416520"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Source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_tradnl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ConstraintLayout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416520"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Card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Scaffold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416520"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Box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TopAppBar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416520"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BoxWithConstraints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BottomBar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416520"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Column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NavigationDrawer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416520"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Row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NavigationRail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416520"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LazyRow y LazyColumn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Layout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741240"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LazyVerticalGrid y LazyHorizontalGrid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DropDownMenu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416520"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HorizontalPager y VerticalPager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BottomSheets y SideSheets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741240"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LazyVerticalStaggeredGrid y LazyHorizontalStaggeredGrid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306000" indent="-306000">
                        <a:lnSpc>
                          <a:spcPct val="100000"/>
                        </a:lnSpc>
                        <a:buClr>
                          <a:srgbClr val="ed7d31"/>
                        </a:buClr>
                        <a:buSzPct val="92000"/>
                        <a:buFont typeface="Wingdings 2" charset="2"/>
                        <a:buChar char=""/>
                      </a:pPr>
                      <a:r>
                        <a:rPr b="0" lang="es-ES" sz="2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b="0" lang="es-ES" sz="2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347760">
                <a:tc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12.- Gestionar el estado en componentes Lazy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33" name="Google Shape;73;p14"/>
          <p:cNvSpPr/>
          <p:nvPr/>
        </p:nvSpPr>
        <p:spPr>
          <a:xfrm>
            <a:off x="518760" y="1162080"/>
            <a:ext cx="593712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En el ejemplo se crea un estado propio para guardar el scroll del componente LazyVerticalStaggeredGrid y se asigna a dicho componente.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También se crea un estado para mostrar/ocultar un botón. Este estado depende del estado anterior así que se debe utilizar </a:t>
            </a:r>
            <a:r>
              <a:rPr b="1" lang="es-ES" sz="2200" spc="-1" strike="noStrike">
                <a:solidFill>
                  <a:srgbClr val="000000"/>
                </a:solidFill>
                <a:latin typeface="Calibri"/>
              </a:rPr>
              <a:t>derivedStateOf</a:t>
            </a: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El estado para el botón cambia cuando el primer ítem de la lista ya no está visible completamente.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Por último, el botón utiliza una corrutina (se verán más adelante) para mover el scroll al primer elemento de la lista.</a:t>
            </a:r>
            <a:endParaRPr b="0" lang="es-ES" sz="2200" spc="-1" strike="noStrike">
              <a:latin typeface="Arial"/>
            </a:endParaRPr>
          </a:p>
        </p:txBody>
      </p:sp>
      <p:pic>
        <p:nvPicPr>
          <p:cNvPr id="234" name="Imagen 5" descr=""/>
          <p:cNvPicPr/>
          <p:nvPr/>
        </p:nvPicPr>
        <p:blipFill>
          <a:blip r:embed="rId1"/>
          <a:stretch/>
        </p:blipFill>
        <p:spPr>
          <a:xfrm>
            <a:off x="7514640" y="1162080"/>
            <a:ext cx="4158360" cy="5385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235" name="Conector recto de flecha 13"/>
          <p:cNvSpPr/>
          <p:nvPr/>
        </p:nvSpPr>
        <p:spPr>
          <a:xfrm flipH="1">
            <a:off x="9564480" y="1932840"/>
            <a:ext cx="107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onector recto de flecha 14"/>
          <p:cNvSpPr/>
          <p:nvPr/>
        </p:nvSpPr>
        <p:spPr>
          <a:xfrm flipH="1" flipV="1">
            <a:off x="8929800" y="2037240"/>
            <a:ext cx="110628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onector recto de flecha 15"/>
          <p:cNvSpPr/>
          <p:nvPr/>
        </p:nvSpPr>
        <p:spPr>
          <a:xfrm flipH="1" flipV="1">
            <a:off x="8922960" y="3136320"/>
            <a:ext cx="1113840" cy="22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onector recto de flecha 16"/>
          <p:cNvSpPr/>
          <p:nvPr/>
        </p:nvSpPr>
        <p:spPr>
          <a:xfrm flipH="1">
            <a:off x="10489320" y="5781960"/>
            <a:ext cx="107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errar llave 17"/>
          <p:cNvSpPr/>
          <p:nvPr/>
        </p:nvSpPr>
        <p:spPr>
          <a:xfrm>
            <a:off x="10159200" y="5603040"/>
            <a:ext cx="244800" cy="357480"/>
          </a:xfrm>
          <a:prstGeom prst="rightBrace">
            <a:avLst>
              <a:gd name="adj1" fmla="val 8333"/>
              <a:gd name="adj2" fmla="val 50000"/>
            </a:avLst>
          </a:prstGeom>
          <a:noFill/>
          <a:ln cap="rnd" w="57150">
            <a:solidFill>
              <a:srgbClr val="5b9b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13.- Componente ListItem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41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Aunque en una columna, sea del tipo que sea, se puede añadir cualquier tipo de componente, Jetpack Compose ofrece el componente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ListItem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para dar un estilo uniforme a los elementos de una lista.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Un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ItemList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tiene cinco zonas, generalmente en la zona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leadingText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se suele situar un icono o una imagen. En la zona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trailingContent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también se suele situar icono o texto.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Si hay contenido en la zona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overlineText 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el contenido de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leadingContent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y de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trailingContent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alineará a la parte superior, si no hay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overlineText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se alinearán al centro verticalmente.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42" name="Conector recto de flecha 7"/>
          <p:cNvSpPr/>
          <p:nvPr/>
        </p:nvSpPr>
        <p:spPr>
          <a:xfrm>
            <a:off x="7968240" y="5207040"/>
            <a:ext cx="57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3" name="Imagen 10" descr=""/>
          <p:cNvPicPr/>
          <p:nvPr/>
        </p:nvPicPr>
        <p:blipFill>
          <a:blip r:embed="rId1"/>
          <a:stretch/>
        </p:blipFill>
        <p:spPr>
          <a:xfrm>
            <a:off x="8684640" y="4851000"/>
            <a:ext cx="2987640" cy="7120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244" name="Imagen 9" descr=""/>
          <p:cNvPicPr/>
          <p:nvPr/>
        </p:nvPicPr>
        <p:blipFill>
          <a:blip r:embed="rId2"/>
          <a:stretch/>
        </p:blipFill>
        <p:spPr>
          <a:xfrm>
            <a:off x="518040" y="4185720"/>
            <a:ext cx="3526920" cy="20563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245" name="Imagen 5" descr=""/>
          <p:cNvPicPr/>
          <p:nvPr/>
        </p:nvPicPr>
        <p:blipFill>
          <a:blip r:embed="rId3"/>
          <a:stretch/>
        </p:blipFill>
        <p:spPr>
          <a:xfrm>
            <a:off x="4655880" y="4182840"/>
            <a:ext cx="3114000" cy="20563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14.- Componente Scaffold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47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El componente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Scaffold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es una estructura por defecto para crear interfaces complejas que ofrece Jetpack Compose siguiendo los principios de Material.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Incorpora varios componentes habituales como: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topBar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barra de navegación superior.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bottomBar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barra de navegación inferior.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snackbarHost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permite mostrar mensajes que sustituyen a los Toast antiguos.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floatingActionButton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icono flotante generalmente en la parte inferior de la pantalla.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48" name="Imagen 5" descr=""/>
          <p:cNvPicPr/>
          <p:nvPr/>
        </p:nvPicPr>
        <p:blipFill>
          <a:blip r:embed="rId1"/>
          <a:srcRect l="0" t="1954" r="0" b="0"/>
          <a:stretch/>
        </p:blipFill>
        <p:spPr>
          <a:xfrm>
            <a:off x="6840000" y="4860000"/>
            <a:ext cx="4167360" cy="18831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14.- Componente Scaffold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50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El único parámetro obligatorio es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content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que al ser el último y una función lambda se puede extraer fuera de los paréntesis.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Como se ha visto anteriormente, un proyecto de Android Studio incorpora directamente un componente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Scaffold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251" name="Imagen 1" descr=""/>
          <p:cNvPicPr/>
          <p:nvPr/>
        </p:nvPicPr>
        <p:blipFill>
          <a:blip r:embed="rId1"/>
          <a:stretch/>
        </p:blipFill>
        <p:spPr>
          <a:xfrm>
            <a:off x="-79920" y="4140000"/>
            <a:ext cx="5479920" cy="25200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252" name="Imagen 6" descr=""/>
          <p:cNvPicPr/>
          <p:nvPr/>
        </p:nvPicPr>
        <p:blipFill>
          <a:blip r:embed="rId2"/>
          <a:srcRect l="0" t="0" r="0" b="53732"/>
          <a:stretch/>
        </p:blipFill>
        <p:spPr>
          <a:xfrm>
            <a:off x="6818760" y="3789000"/>
            <a:ext cx="5443200" cy="30510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253" name="Conector recto de flecha 8"/>
          <p:cNvSpPr/>
          <p:nvPr/>
        </p:nvSpPr>
        <p:spPr>
          <a:xfrm flipV="1">
            <a:off x="5460480" y="4859640"/>
            <a:ext cx="1358280" cy="10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14.- Componente Scaffold</a:t>
            </a:r>
            <a:endParaRPr b="0" lang="es-ES" sz="3600" spc="-1" strike="noStrike">
              <a:latin typeface="Arial"/>
            </a:endParaRPr>
          </a:p>
        </p:txBody>
      </p:sp>
      <p:pic>
        <p:nvPicPr>
          <p:cNvPr id="256" name="Imagen 1" descr=""/>
          <p:cNvPicPr/>
          <p:nvPr/>
        </p:nvPicPr>
        <p:blipFill>
          <a:blip r:embed="rId1"/>
          <a:stretch/>
        </p:blipFill>
        <p:spPr>
          <a:xfrm>
            <a:off x="723600" y="1268640"/>
            <a:ext cx="3053880" cy="14047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257" name="CuadroTexto 7"/>
          <p:cNvSpPr/>
          <p:nvPr/>
        </p:nvSpPr>
        <p:spPr>
          <a:xfrm>
            <a:off x="3962520" y="5565600"/>
            <a:ext cx="1398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bottomBar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58" name="CuadroTexto 12"/>
          <p:cNvSpPr/>
          <p:nvPr/>
        </p:nvSpPr>
        <p:spPr>
          <a:xfrm>
            <a:off x="8674560" y="5100840"/>
            <a:ext cx="2664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floatingActionButton (FAB)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59" name="CuadroTexto 17"/>
          <p:cNvSpPr/>
          <p:nvPr/>
        </p:nvSpPr>
        <p:spPr>
          <a:xfrm>
            <a:off x="10141560" y="2205000"/>
            <a:ext cx="1220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snackbar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0" name="CuadroTexto 27"/>
          <p:cNvSpPr/>
          <p:nvPr/>
        </p:nvSpPr>
        <p:spPr>
          <a:xfrm>
            <a:off x="8190360" y="3839760"/>
            <a:ext cx="105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content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1" name="Imagen 33" descr=""/>
          <p:cNvPicPr/>
          <p:nvPr/>
        </p:nvPicPr>
        <p:blipFill>
          <a:blip r:embed="rId2"/>
          <a:srcRect l="0" t="58784" r="0" b="7403"/>
          <a:stretch/>
        </p:blipFill>
        <p:spPr>
          <a:xfrm>
            <a:off x="9482040" y="3229560"/>
            <a:ext cx="2195640" cy="15739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262" name="Conector recto de flecha 34"/>
          <p:cNvSpPr/>
          <p:nvPr/>
        </p:nvSpPr>
        <p:spPr>
          <a:xfrm flipH="1">
            <a:off x="10415880" y="2591280"/>
            <a:ext cx="215640" cy="119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3" name="Imagen 41" descr=""/>
          <p:cNvPicPr/>
          <p:nvPr/>
        </p:nvPicPr>
        <p:blipFill>
          <a:blip r:embed="rId3"/>
          <a:stretch/>
        </p:blipFill>
        <p:spPr>
          <a:xfrm>
            <a:off x="5807880" y="1669680"/>
            <a:ext cx="2195640" cy="4656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264" name="CuadroTexto 42"/>
          <p:cNvSpPr/>
          <p:nvPr/>
        </p:nvSpPr>
        <p:spPr>
          <a:xfrm>
            <a:off x="8239680" y="3024360"/>
            <a:ext cx="946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topBar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5" name="Conector recto de flecha 43"/>
          <p:cNvSpPr/>
          <p:nvPr/>
        </p:nvSpPr>
        <p:spPr>
          <a:xfrm flipH="1" flipV="1">
            <a:off x="7603560" y="2514600"/>
            <a:ext cx="698760" cy="69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onector recto de flecha 44"/>
          <p:cNvSpPr/>
          <p:nvPr/>
        </p:nvSpPr>
        <p:spPr>
          <a:xfrm>
            <a:off x="5261400" y="5750280"/>
            <a:ext cx="68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onector recto de flecha 45"/>
          <p:cNvSpPr/>
          <p:nvPr/>
        </p:nvSpPr>
        <p:spPr>
          <a:xfrm flipH="1">
            <a:off x="7819200" y="5294160"/>
            <a:ext cx="85428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errar llave 46"/>
          <p:cNvSpPr/>
          <p:nvPr/>
        </p:nvSpPr>
        <p:spPr>
          <a:xfrm>
            <a:off x="6551640" y="2597760"/>
            <a:ext cx="841320" cy="2935440"/>
          </a:xfrm>
          <a:prstGeom prst="rightBrace">
            <a:avLst>
              <a:gd name="adj1" fmla="val 8333"/>
              <a:gd name="adj2" fmla="val 50000"/>
            </a:avLst>
          </a:prstGeom>
          <a:noFill/>
          <a:ln cap="rnd" w="57150">
            <a:solidFill>
              <a:srgbClr val="70ad4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onector recto de flecha 47"/>
          <p:cNvSpPr/>
          <p:nvPr/>
        </p:nvSpPr>
        <p:spPr>
          <a:xfrm flipH="1">
            <a:off x="7502040" y="4052520"/>
            <a:ext cx="745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0" name="Imagen 11" descr=""/>
          <p:cNvPicPr/>
          <p:nvPr/>
        </p:nvPicPr>
        <p:blipFill>
          <a:blip r:embed="rId4"/>
          <a:stretch/>
        </p:blipFill>
        <p:spPr>
          <a:xfrm>
            <a:off x="723600" y="2872440"/>
            <a:ext cx="3055320" cy="3608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14.- Componente Scaffold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72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 puede observar que los parámetros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topBar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bottomBar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snackbarHost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floatingActionbutton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son de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tipo @Composable 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admitiendo así cualquier componente JetpackCompose.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Gracias a esto se podrá personalizar el Scaffold como se quiera.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Jetpack Compose ofrece una serie de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componentes específicos 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para esos parámetros y se recomienda su uso. Además, estos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parámetros se pueden configurar 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igualmente para personalizar la interfaz. Esos componentes también se pueden usar sin un Scaffold.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73" name="Imagen 1" descr=""/>
          <p:cNvPicPr/>
          <p:nvPr/>
        </p:nvPicPr>
        <p:blipFill>
          <a:blip r:embed="rId1"/>
          <a:srcRect l="0" t="0" r="39457" b="40421"/>
          <a:stretch/>
        </p:blipFill>
        <p:spPr>
          <a:xfrm>
            <a:off x="4326840" y="2493000"/>
            <a:ext cx="3538080" cy="16012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274" name="Conector recto de flecha 5"/>
          <p:cNvSpPr/>
          <p:nvPr/>
        </p:nvSpPr>
        <p:spPr>
          <a:xfrm flipH="1">
            <a:off x="6113880" y="2782440"/>
            <a:ext cx="2376000" cy="44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15.- Scaffold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TopAppBar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76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El componente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TopAppBar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permite crear una barra superior con un título e iconos para realizar acciones.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El único parámetro obligatorio es el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título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Existen tres versiones más para la topBar: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CenterAlignedTopAppBar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igual que TopAppBar pero con el título centrado.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MediumTopAppBar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el título se sitúa una línea más abajo.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LargeTopAppBar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igual que MediumTopAppBar pero con el título más grande.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77" name="Imagen 5" descr=""/>
          <p:cNvPicPr/>
          <p:nvPr/>
        </p:nvPicPr>
        <p:blipFill>
          <a:blip r:embed="rId1"/>
          <a:srcRect l="0" t="11301" r="0" b="79465"/>
          <a:stretch/>
        </p:blipFill>
        <p:spPr>
          <a:xfrm>
            <a:off x="7182360" y="3357000"/>
            <a:ext cx="3657240" cy="7149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278" name="Imagen 1" descr=""/>
          <p:cNvPicPr/>
          <p:nvPr/>
        </p:nvPicPr>
        <p:blipFill>
          <a:blip r:embed="rId2"/>
          <a:stretch/>
        </p:blipFill>
        <p:spPr>
          <a:xfrm>
            <a:off x="1252440" y="2853000"/>
            <a:ext cx="4653720" cy="19465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279" name="CuadroTexto 6"/>
          <p:cNvSpPr/>
          <p:nvPr/>
        </p:nvSpPr>
        <p:spPr>
          <a:xfrm>
            <a:off x="6561000" y="4432320"/>
            <a:ext cx="1865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navigationIcon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0" name="CuadroTexto 7"/>
          <p:cNvSpPr/>
          <p:nvPr/>
        </p:nvSpPr>
        <p:spPr>
          <a:xfrm>
            <a:off x="9981360" y="4432320"/>
            <a:ext cx="1002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1" name="CuadroTexto 8"/>
          <p:cNvSpPr/>
          <p:nvPr/>
        </p:nvSpPr>
        <p:spPr>
          <a:xfrm>
            <a:off x="7916040" y="2651040"/>
            <a:ext cx="627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title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2" name="Conector recto de flecha 9"/>
          <p:cNvSpPr/>
          <p:nvPr/>
        </p:nvSpPr>
        <p:spPr>
          <a:xfrm>
            <a:off x="8206560" y="3060720"/>
            <a:ext cx="360" cy="5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onector recto de flecha 10"/>
          <p:cNvSpPr/>
          <p:nvPr/>
        </p:nvSpPr>
        <p:spPr>
          <a:xfrm flipV="1">
            <a:off x="7493400" y="3905640"/>
            <a:ext cx="360" cy="5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onector recto de flecha 11"/>
          <p:cNvSpPr/>
          <p:nvPr/>
        </p:nvSpPr>
        <p:spPr>
          <a:xfrm flipV="1">
            <a:off x="10420560" y="3891600"/>
            <a:ext cx="360" cy="5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onector recto de flecha 16"/>
          <p:cNvSpPr/>
          <p:nvPr/>
        </p:nvSpPr>
        <p:spPr>
          <a:xfrm>
            <a:off x="6095880" y="3778200"/>
            <a:ext cx="851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15.- Scaffold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TopAppBar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87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8" name="Imagen 5" descr=""/>
          <p:cNvPicPr/>
          <p:nvPr/>
        </p:nvPicPr>
        <p:blipFill>
          <a:blip r:embed="rId1"/>
          <a:srcRect l="0" t="11301" r="0" b="79465"/>
          <a:stretch/>
        </p:blipFill>
        <p:spPr>
          <a:xfrm>
            <a:off x="7182360" y="3357000"/>
            <a:ext cx="3657240" cy="7149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289" name="Imagen 1" descr=""/>
          <p:cNvPicPr/>
          <p:nvPr/>
        </p:nvPicPr>
        <p:blipFill>
          <a:blip r:embed="rId2"/>
          <a:stretch/>
        </p:blipFill>
        <p:spPr>
          <a:xfrm>
            <a:off x="2648160" y="1268640"/>
            <a:ext cx="2740680" cy="1146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290" name="CuadroTexto 6"/>
          <p:cNvSpPr/>
          <p:nvPr/>
        </p:nvSpPr>
        <p:spPr>
          <a:xfrm>
            <a:off x="6561000" y="4432320"/>
            <a:ext cx="1865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navigationIcon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91" name="CuadroTexto 7"/>
          <p:cNvSpPr/>
          <p:nvPr/>
        </p:nvSpPr>
        <p:spPr>
          <a:xfrm>
            <a:off x="9981360" y="4432320"/>
            <a:ext cx="1002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92" name="CuadroTexto 8"/>
          <p:cNvSpPr/>
          <p:nvPr/>
        </p:nvSpPr>
        <p:spPr>
          <a:xfrm>
            <a:off x="7916040" y="2651040"/>
            <a:ext cx="627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title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93" name="Conector recto de flecha 9"/>
          <p:cNvSpPr/>
          <p:nvPr/>
        </p:nvSpPr>
        <p:spPr>
          <a:xfrm>
            <a:off x="8206560" y="3060720"/>
            <a:ext cx="360" cy="5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onector recto de flecha 10"/>
          <p:cNvSpPr/>
          <p:nvPr/>
        </p:nvSpPr>
        <p:spPr>
          <a:xfrm flipV="1">
            <a:off x="7493400" y="3905640"/>
            <a:ext cx="360" cy="5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onector recto de flecha 11"/>
          <p:cNvSpPr/>
          <p:nvPr/>
        </p:nvSpPr>
        <p:spPr>
          <a:xfrm flipV="1">
            <a:off x="10420560" y="3891600"/>
            <a:ext cx="360" cy="5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onector recto de flecha 16"/>
          <p:cNvSpPr/>
          <p:nvPr/>
        </p:nvSpPr>
        <p:spPr>
          <a:xfrm>
            <a:off x="5663880" y="3778200"/>
            <a:ext cx="128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7" name="Imagen 2" descr=""/>
          <p:cNvPicPr/>
          <p:nvPr/>
        </p:nvPicPr>
        <p:blipFill>
          <a:blip r:embed="rId3"/>
          <a:stretch/>
        </p:blipFill>
        <p:spPr>
          <a:xfrm>
            <a:off x="2648880" y="2783160"/>
            <a:ext cx="2740320" cy="35946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16.- Scaffold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TopAppBar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DropdownMenu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299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Es habitual que en la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TopAppBar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aparezca un icono que abra un menú desplegable, tanto como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navigationIcon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o como algún icono de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actions.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Este menú se crea con los componentes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DropdownMenu 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y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DropdownMenuItem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00" name="Imagen 2" descr=""/>
          <p:cNvPicPr/>
          <p:nvPr/>
        </p:nvPicPr>
        <p:blipFill>
          <a:blip r:embed="rId1"/>
          <a:srcRect l="0" t="11817" r="0" b="61306"/>
          <a:stretch/>
        </p:blipFill>
        <p:spPr>
          <a:xfrm>
            <a:off x="6373440" y="3820680"/>
            <a:ext cx="2527200" cy="1439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01" name="Imagen 6" descr=""/>
          <p:cNvPicPr/>
          <p:nvPr/>
        </p:nvPicPr>
        <p:blipFill>
          <a:blip r:embed="rId2"/>
          <a:srcRect l="0" t="11817" r="0" b="61306"/>
          <a:stretch/>
        </p:blipFill>
        <p:spPr>
          <a:xfrm>
            <a:off x="9145800" y="3820680"/>
            <a:ext cx="2527200" cy="1439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302" name="Conector recto de flecha 7"/>
          <p:cNvSpPr/>
          <p:nvPr/>
        </p:nvSpPr>
        <p:spPr>
          <a:xfrm>
            <a:off x="5663880" y="454104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onector recto de flecha 8"/>
          <p:cNvSpPr/>
          <p:nvPr/>
        </p:nvSpPr>
        <p:spPr>
          <a:xfrm flipH="1">
            <a:off x="6689520" y="3368880"/>
            <a:ext cx="516240" cy="65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onector recto de flecha 11"/>
          <p:cNvSpPr/>
          <p:nvPr/>
        </p:nvSpPr>
        <p:spPr>
          <a:xfrm flipH="1">
            <a:off x="10440360" y="4804920"/>
            <a:ext cx="894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5" name="Imagen 10" descr=""/>
          <p:cNvPicPr/>
          <p:nvPr/>
        </p:nvPicPr>
        <p:blipFill>
          <a:blip r:embed="rId3"/>
          <a:stretch/>
        </p:blipFill>
        <p:spPr>
          <a:xfrm>
            <a:off x="519840" y="2627640"/>
            <a:ext cx="4989960" cy="38257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17.- Scaffold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FloatingActionButton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07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Los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FloatingActionButton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(FAB) son botones que representan la acción más importante en una pantalla, tienen un estilo predeterminado y deberían de flotar sobre el resto de elementos de la pantalla.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Su uso principal es con el layout Scaffold pero se puede usar independientemente.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Existen cuatro componentes diferentes: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FloatingActionButton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solo contiene un icono.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SmallFloatingActionButton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contiene un icono y se usa en pantallas pequeñas.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LargeFloatingActionButton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contiene un icono y se usa en pantallas grandes.</a:t>
            </a:r>
            <a:endParaRPr b="0" lang="es-ES" sz="24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ExtendedFloatingActionButton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: contiene un icono y un texto y se usa cuando un FAB necesita algo más de información.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2.- Componente Surface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05" name="Google Shape;73;p14"/>
          <p:cNvSpPr/>
          <p:nvPr/>
        </p:nvSpPr>
        <p:spPr>
          <a:xfrm>
            <a:off x="518760" y="1162080"/>
            <a:ext cx="665712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Surface es un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contenedor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con estilo predefinido para seguir el tema por defecto de Material Design.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El componente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Surface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es el eje central en el que se basa la filosofía de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Material Design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, de hecho si se consulta la documentación de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Scaffold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se puede ver que internamente utiliza un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Surface.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 puede cambiar el estilo por defecto ya que Surface tiene parámetros para definir la forma, la elevación, el borde y colores para el contenido y el continente.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106" name="Imagen 1" descr=""/>
          <p:cNvPicPr/>
          <p:nvPr/>
        </p:nvPicPr>
        <p:blipFill>
          <a:blip r:embed="rId1"/>
          <a:stretch/>
        </p:blipFill>
        <p:spPr>
          <a:xfrm>
            <a:off x="7301520" y="2349000"/>
            <a:ext cx="4371480" cy="28080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107" name="Conector recto de flecha 7"/>
          <p:cNvSpPr/>
          <p:nvPr/>
        </p:nvSpPr>
        <p:spPr>
          <a:xfrm flipH="1">
            <a:off x="7918920" y="4293000"/>
            <a:ext cx="1488960" cy="11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17.- Scaffold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FloatingActionButton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09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En un Scaffold se puede añadir un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FloatingActionButton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que se situará en la parte inferior del contenido. Se puede indicar si aparecerá en el centro o en el final (según el sentido de lectura del idioma configurado).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10" name="Imagen 1" descr=""/>
          <p:cNvPicPr/>
          <p:nvPr/>
        </p:nvPicPr>
        <p:blipFill>
          <a:blip r:embed="rId1"/>
          <a:stretch/>
        </p:blipFill>
        <p:spPr>
          <a:xfrm>
            <a:off x="1199520" y="3319920"/>
            <a:ext cx="4790160" cy="23760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311" name="Conector recto de flecha 6"/>
          <p:cNvSpPr/>
          <p:nvPr/>
        </p:nvSpPr>
        <p:spPr>
          <a:xfrm>
            <a:off x="6167880" y="4507920"/>
            <a:ext cx="142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2" name="Imagen 7" descr=""/>
          <p:cNvPicPr/>
          <p:nvPr/>
        </p:nvPicPr>
        <p:blipFill>
          <a:blip r:embed="rId2"/>
          <a:stretch/>
        </p:blipFill>
        <p:spPr>
          <a:xfrm>
            <a:off x="7761960" y="3809520"/>
            <a:ext cx="3230280" cy="13960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313" name="Conector recto de flecha 9"/>
          <p:cNvSpPr/>
          <p:nvPr/>
        </p:nvSpPr>
        <p:spPr>
          <a:xfrm>
            <a:off x="8832240" y="4221000"/>
            <a:ext cx="142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18.- Scaffold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BottomBar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15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Una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BottomBar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es una barra inferior con iconos que generalmente se utiliza para cambiar el contenido del Scaffold.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Existen tres posibilidades a la hora de crear la BottomBar:</a:t>
            </a: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BottomAppBar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: con iconos y/o texto.</a:t>
            </a: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BottomAppBar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: con iconos y FloatingActionButton.</a:t>
            </a:r>
            <a:endParaRPr b="0" lang="es-ES" sz="2800" spc="-1" strike="noStrike">
              <a:latin typeface="Arial"/>
            </a:endParaRPr>
          </a:p>
          <a:p>
            <a:pPr lvl="1" marL="630000" indent="-306000">
              <a:lnSpc>
                <a:spcPct val="100000"/>
              </a:lnSpc>
              <a:buClr>
                <a:srgbClr val="ed7d31"/>
              </a:buClr>
              <a:buSzPct val="92000"/>
              <a:buFont typeface="Wingdings 2" charset="2"/>
              <a:buChar char=""/>
              <a:tabLst>
                <a:tab algn="l" pos="0"/>
              </a:tabLst>
            </a:pP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NavigationBar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: barra con tres, cuatro o cinco iconos.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En una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NavigationBar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se usan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NavigationBarItem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para crear los elementos de la barra de navegación.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Si se quiere se pueden usar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NavigationBarItem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en una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BottomAppBar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18.- Scaffold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BottomBar: BottomAppBar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17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Si se usa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BottomAppBar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indicando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iconos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o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texto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estos se situarán alineados a la izquierda, si se usan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NavigationBarItem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estos se centrarán en el espacio disponible.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18" name="Imagen 2" descr=""/>
          <p:cNvPicPr/>
          <p:nvPr/>
        </p:nvPicPr>
        <p:blipFill>
          <a:blip r:embed="rId1"/>
          <a:stretch/>
        </p:blipFill>
        <p:spPr>
          <a:xfrm>
            <a:off x="7176240" y="4178160"/>
            <a:ext cx="2645640" cy="6181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319" name="Conector recto de flecha 5"/>
          <p:cNvSpPr/>
          <p:nvPr/>
        </p:nvSpPr>
        <p:spPr>
          <a:xfrm>
            <a:off x="5879880" y="4487400"/>
            <a:ext cx="120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0" name="Imagen 10" descr=""/>
          <p:cNvPicPr/>
          <p:nvPr/>
        </p:nvPicPr>
        <p:blipFill>
          <a:blip r:embed="rId2"/>
          <a:stretch/>
        </p:blipFill>
        <p:spPr>
          <a:xfrm>
            <a:off x="2480040" y="2596680"/>
            <a:ext cx="3241440" cy="378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18.- Scaffold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BottomBar: BottomAppBar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22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BottomAppBar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tiene un constructor con los parámetros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actions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floatingActionButton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Si se ha configurado el Scaffold con el parámetro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floatingActionButton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no se debe utilizar una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BottomBar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con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floatingActionButton.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23" name="Conector recto de flecha 5"/>
          <p:cNvSpPr/>
          <p:nvPr/>
        </p:nvSpPr>
        <p:spPr>
          <a:xfrm>
            <a:off x="5591880" y="4676760"/>
            <a:ext cx="148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4" name="Imagen 12" descr=""/>
          <p:cNvPicPr/>
          <p:nvPr/>
        </p:nvPicPr>
        <p:blipFill>
          <a:blip r:embed="rId1"/>
          <a:stretch/>
        </p:blipFill>
        <p:spPr>
          <a:xfrm>
            <a:off x="7286040" y="4372200"/>
            <a:ext cx="2645640" cy="6094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25" name="Imagen 15" descr=""/>
          <p:cNvPicPr/>
          <p:nvPr/>
        </p:nvPicPr>
        <p:blipFill>
          <a:blip r:embed="rId2"/>
          <a:stretch/>
        </p:blipFill>
        <p:spPr>
          <a:xfrm>
            <a:off x="2844000" y="2808360"/>
            <a:ext cx="2534040" cy="37378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18.- Scaffold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BottomBar: BottomAppBar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27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NavigationBar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con elementos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NavigationBarItem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328" name="Conector recto de flecha 7"/>
          <p:cNvSpPr/>
          <p:nvPr/>
        </p:nvSpPr>
        <p:spPr>
          <a:xfrm>
            <a:off x="7536240" y="4216680"/>
            <a:ext cx="1048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9" name="Imagen 2" descr=""/>
          <p:cNvPicPr/>
          <p:nvPr/>
        </p:nvPicPr>
        <p:blipFill>
          <a:blip r:embed="rId1"/>
          <a:srcRect l="183" t="0" r="43" b="0"/>
          <a:stretch/>
        </p:blipFill>
        <p:spPr>
          <a:xfrm>
            <a:off x="8699760" y="3922920"/>
            <a:ext cx="2645640" cy="5864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30" name="Imagen 11" descr=""/>
          <p:cNvPicPr/>
          <p:nvPr/>
        </p:nvPicPr>
        <p:blipFill>
          <a:blip r:embed="rId2"/>
          <a:stretch/>
        </p:blipFill>
        <p:spPr>
          <a:xfrm>
            <a:off x="839520" y="2164320"/>
            <a:ext cx="6551640" cy="41029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19.- Scaffold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Componente Snackbar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32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Los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Snackbar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son mensajes temporales que aparecen en la parte inferior de la pantalla.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Para crear un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Snackbar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se necesita un estado: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En el Scaffold se configura en el parámetro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snackbarHost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, pudiendo configurar el estilo del Snackbar: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33" name="Imagen 1" descr=""/>
          <p:cNvPicPr/>
          <p:nvPr/>
        </p:nvPicPr>
        <p:blipFill>
          <a:blip r:embed="rId1"/>
          <a:stretch/>
        </p:blipFill>
        <p:spPr>
          <a:xfrm>
            <a:off x="3759120" y="2471760"/>
            <a:ext cx="4673520" cy="318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34" name="Imagen 2" descr=""/>
          <p:cNvPicPr/>
          <p:nvPr/>
        </p:nvPicPr>
        <p:blipFill>
          <a:blip r:embed="rId2"/>
          <a:stretch/>
        </p:blipFill>
        <p:spPr>
          <a:xfrm>
            <a:off x="551520" y="3944880"/>
            <a:ext cx="3903120" cy="723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35" name="Imagen 5" descr=""/>
          <p:cNvPicPr/>
          <p:nvPr/>
        </p:nvPicPr>
        <p:blipFill>
          <a:blip r:embed="rId3"/>
          <a:stretch/>
        </p:blipFill>
        <p:spPr>
          <a:xfrm>
            <a:off x="5092920" y="3944880"/>
            <a:ext cx="3773880" cy="24642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36" name="Imagen 8" descr=""/>
          <p:cNvPicPr/>
          <p:nvPr/>
        </p:nvPicPr>
        <p:blipFill>
          <a:blip r:embed="rId4"/>
          <a:srcRect l="0" t="66792" r="0" b="9049"/>
          <a:stretch/>
        </p:blipFill>
        <p:spPr>
          <a:xfrm>
            <a:off x="9558000" y="4689000"/>
            <a:ext cx="2108880" cy="1079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37" name="Imagen 10" descr=""/>
          <p:cNvPicPr/>
          <p:nvPr/>
        </p:nvPicPr>
        <p:blipFill>
          <a:blip r:embed="rId5"/>
          <a:srcRect l="0" t="66792" r="0" b="9049"/>
          <a:stretch/>
        </p:blipFill>
        <p:spPr>
          <a:xfrm>
            <a:off x="1448640" y="5325480"/>
            <a:ext cx="2108880" cy="1079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338" name="Conector recto de flecha 11"/>
          <p:cNvSpPr/>
          <p:nvPr/>
        </p:nvSpPr>
        <p:spPr>
          <a:xfrm>
            <a:off x="8976240" y="5229360"/>
            <a:ext cx="431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onector recto de flecha 17"/>
          <p:cNvSpPr/>
          <p:nvPr/>
        </p:nvSpPr>
        <p:spPr>
          <a:xfrm>
            <a:off x="2503080" y="4797000"/>
            <a:ext cx="36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onector recto de flecha 19"/>
          <p:cNvSpPr/>
          <p:nvPr/>
        </p:nvSpPr>
        <p:spPr>
          <a:xfrm flipH="1" flipV="1">
            <a:off x="10429560" y="4916160"/>
            <a:ext cx="50364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onector recto de flecha 26"/>
          <p:cNvSpPr/>
          <p:nvPr/>
        </p:nvSpPr>
        <p:spPr>
          <a:xfrm flipH="1" flipV="1">
            <a:off x="2300760" y="5562000"/>
            <a:ext cx="50364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19.- Scaffold </a:t>
            </a:r>
            <a:r>
              <a:rPr b="1" lang="es-ES" sz="3600" spc="-1" strike="noStrike">
                <a:solidFill>
                  <a:srgbClr val="5b9bd5"/>
                </a:solidFill>
                <a:latin typeface="Wingdings"/>
              </a:rPr>
              <a:t></a:t>
            </a: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 Componente Snackbar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43" name="Google Shape;73;p14"/>
          <p:cNvSpPr/>
          <p:nvPr/>
        </p:nvSpPr>
        <p:spPr>
          <a:xfrm>
            <a:off x="518760" y="1162080"/>
            <a:ext cx="510228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Para mostrar el </a:t>
            </a:r>
            <a:r>
              <a:rPr b="1" lang="es-ES" sz="2600" spc="-1" strike="noStrike">
                <a:solidFill>
                  <a:srgbClr val="000000"/>
                </a:solidFill>
                <a:latin typeface="Calibri"/>
              </a:rPr>
              <a:t>Snackbar</a:t>
            </a: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 se necesita una corrutina (se verán más adelante).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En cualquier lugar de la interfaz en el que se pueda poner un bloque de instrucciones se podrá lanzar la Snackbar con el mensaje que se quiera.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600" spc="-1" strike="noStrike">
              <a:latin typeface="Arial"/>
            </a:endParaRPr>
          </a:p>
        </p:txBody>
      </p:sp>
      <p:sp>
        <p:nvSpPr>
          <p:cNvPr id="344" name="Conector recto de flecha 19"/>
          <p:cNvSpPr/>
          <p:nvPr/>
        </p:nvSpPr>
        <p:spPr>
          <a:xfrm flipH="1">
            <a:off x="10350000" y="1621440"/>
            <a:ext cx="86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5" name="Imagen 6" descr=""/>
          <p:cNvPicPr/>
          <p:nvPr/>
        </p:nvPicPr>
        <p:blipFill>
          <a:blip r:embed="rId1"/>
          <a:stretch/>
        </p:blipFill>
        <p:spPr>
          <a:xfrm>
            <a:off x="6814080" y="1484640"/>
            <a:ext cx="3328200" cy="2599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46" name="Imagen 1" descr=""/>
          <p:cNvPicPr/>
          <p:nvPr/>
        </p:nvPicPr>
        <p:blipFill>
          <a:blip r:embed="rId2"/>
          <a:stretch/>
        </p:blipFill>
        <p:spPr>
          <a:xfrm>
            <a:off x="6436080" y="2018520"/>
            <a:ext cx="4077720" cy="41677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347" name="Conector recto de flecha 9"/>
          <p:cNvSpPr/>
          <p:nvPr/>
        </p:nvSpPr>
        <p:spPr>
          <a:xfrm flipH="1">
            <a:off x="10631880" y="3762360"/>
            <a:ext cx="86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errar llave 10"/>
          <p:cNvSpPr/>
          <p:nvPr/>
        </p:nvSpPr>
        <p:spPr>
          <a:xfrm>
            <a:off x="10346760" y="3159360"/>
            <a:ext cx="226440" cy="1205280"/>
          </a:xfrm>
          <a:prstGeom prst="rightBrace">
            <a:avLst>
              <a:gd name="adj1" fmla="val 8333"/>
              <a:gd name="adj2" fmla="val 50000"/>
            </a:avLst>
          </a:prstGeom>
          <a:noFill/>
          <a:ln cap="rnd" w="57150">
            <a:solidFill>
              <a:srgbClr val="5b9b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20.- Componente ConstraintLayout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50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Los layouts estudiados hasta este punto gestionan la posición de los elementos automáticamente.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El componente </a:t>
            </a:r>
            <a:r>
              <a:rPr b="1" lang="es-ES" sz="2200" spc="-1" strike="noStrike">
                <a:solidFill>
                  <a:srgbClr val="000000"/>
                </a:solidFill>
                <a:latin typeface="Calibri"/>
              </a:rPr>
              <a:t>ConstraintLayout</a:t>
            </a: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 permite organizar los elementos en la pantalla teniendo que </a:t>
            </a:r>
            <a:r>
              <a:rPr b="1" lang="es-ES" sz="2200" spc="-1" strike="noStrike">
                <a:solidFill>
                  <a:srgbClr val="000000"/>
                </a:solidFill>
                <a:latin typeface="Calibri"/>
              </a:rPr>
              <a:t>indicar de manera expresa cómo se unen unos elementos con otros</a:t>
            </a: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De esta manera esas restricciones se mantendrán aunque se cambie la orientación de la pantalla o aunque el tamaño de pantalla sea diferente.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Este layout es uno de los más usados con las vistas antiguas en XML por ello es importante conocer su funcionamiento para poder realizar migraciones de XML a Jetpack Compose.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También es importante conocerlo porque da mucha libertad a la hora de crear las interfaces de usuario en Android.</a:t>
            </a:r>
            <a:endParaRPr b="0" lang="es-E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20.- Componente ConstraintLayout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52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Para poder utilizar este componente primero se debe añadir las siguientes dependencias.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Archivo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libs.versions.toml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En el apartado [versions]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En el apartado [libraries]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Archivo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build.graddle.kts (Module: app)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Dentro de dependencias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Tras incronizar el gradle (en la parte superior derecha) ya se puede utilizar en la interfaz el componente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ConstraintLayout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y en él añadir todos los componentes y restricciones.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53" name="Imagen 14" descr=""/>
          <p:cNvPicPr/>
          <p:nvPr/>
        </p:nvPicPr>
        <p:blipFill>
          <a:blip r:embed="rId1"/>
          <a:stretch/>
        </p:blipFill>
        <p:spPr>
          <a:xfrm>
            <a:off x="4500000" y="2050920"/>
            <a:ext cx="1985040" cy="2890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54" name="Imagen 17" descr=""/>
          <p:cNvPicPr/>
          <p:nvPr/>
        </p:nvPicPr>
        <p:blipFill>
          <a:blip r:embed="rId2"/>
          <a:stretch/>
        </p:blipFill>
        <p:spPr>
          <a:xfrm>
            <a:off x="4140000" y="2628360"/>
            <a:ext cx="2238840" cy="431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55" name="Imagen 20" descr=""/>
          <p:cNvPicPr/>
          <p:nvPr/>
        </p:nvPicPr>
        <p:blipFill>
          <a:blip r:embed="rId3"/>
          <a:stretch/>
        </p:blipFill>
        <p:spPr>
          <a:xfrm>
            <a:off x="2520000" y="3960000"/>
            <a:ext cx="9620640" cy="4420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56" name="Imagen 21" descr=""/>
          <p:cNvPicPr/>
          <p:nvPr/>
        </p:nvPicPr>
        <p:blipFill>
          <a:blip r:embed="rId4"/>
          <a:stretch/>
        </p:blipFill>
        <p:spPr>
          <a:xfrm>
            <a:off x="1431360" y="5486760"/>
            <a:ext cx="3608640" cy="4737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20.- Componente ConstraintLayout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58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Para poder indicar a los componentes cómo se unen entre sí, es necesario que los componentes tengan algún tipo de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referencia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que se pueda utilizar.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Se pueden crear referencias de una en una o bien varias de una sola vez.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Una vez creadas las referencias ya se pueden asignar a los componentes del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ConstraintLayout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59" name="Imagen 2" descr=""/>
          <p:cNvPicPr/>
          <p:nvPr/>
        </p:nvPicPr>
        <p:blipFill>
          <a:blip r:embed="rId1"/>
          <a:stretch/>
        </p:blipFill>
        <p:spPr>
          <a:xfrm>
            <a:off x="4320000" y="3755880"/>
            <a:ext cx="3439440" cy="12841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2.- Componente Surface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09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El componente Surface por si solo no sirve para organizar los elementos de la interfaz.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Dentro del contenido de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Surface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se debe utilizar algún otro componente de layout como Row, Column…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110" name="Imagen 8" descr=""/>
          <p:cNvPicPr/>
          <p:nvPr/>
        </p:nvPicPr>
        <p:blipFill>
          <a:blip r:embed="rId1"/>
          <a:stretch/>
        </p:blipFill>
        <p:spPr>
          <a:xfrm>
            <a:off x="2094840" y="2493000"/>
            <a:ext cx="3663360" cy="14724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11" name="Imagen 12" descr=""/>
          <p:cNvPicPr/>
          <p:nvPr/>
        </p:nvPicPr>
        <p:blipFill>
          <a:blip r:embed="rId2"/>
          <a:stretch/>
        </p:blipFill>
        <p:spPr>
          <a:xfrm>
            <a:off x="7565400" y="2493000"/>
            <a:ext cx="2117160" cy="14724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112" name="Conector recto de flecha 14"/>
          <p:cNvSpPr/>
          <p:nvPr/>
        </p:nvSpPr>
        <p:spPr>
          <a:xfrm>
            <a:off x="4419720" y="3498480"/>
            <a:ext cx="282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20.- Componente ConstraintLayout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61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Para asignar una referencia a un componente se utiliza el modificador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constrainAs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62" name="Imagen 1" descr=""/>
          <p:cNvPicPr/>
          <p:nvPr/>
        </p:nvPicPr>
        <p:blipFill>
          <a:blip r:embed="rId1"/>
          <a:stretch/>
        </p:blipFill>
        <p:spPr>
          <a:xfrm>
            <a:off x="3784320" y="1674720"/>
            <a:ext cx="4623120" cy="48715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20.- Componente ConstraintLayout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64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Una vez asignadas las referencias a los componentes ya se puede indicar cómo se unen estos en el layout.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Los elementos se pueden unir entre sí y también al propio contenedor que es el ConstraintLayout, la referencia del propio contenedor es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parent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Para poder realizar las uniones es necesario conocer en qué puntos se pueden unir.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Los puntos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start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end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dependerán del sentido de lectura del idioma configurado.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365" name="Imagen 1" descr=""/>
          <p:cNvPicPr/>
          <p:nvPr/>
        </p:nvPicPr>
        <p:blipFill>
          <a:blip r:embed="rId1"/>
          <a:srcRect l="0" t="-2108" r="0" b="0"/>
          <a:stretch/>
        </p:blipFill>
        <p:spPr>
          <a:xfrm>
            <a:off x="3048120" y="4077000"/>
            <a:ext cx="6095520" cy="1506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20.- Componente ConstraintLayout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67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8" name="Imagen 2" descr=""/>
          <p:cNvPicPr/>
          <p:nvPr/>
        </p:nvPicPr>
        <p:blipFill>
          <a:blip r:embed="rId1"/>
          <a:stretch/>
        </p:blipFill>
        <p:spPr>
          <a:xfrm>
            <a:off x="520200" y="1340640"/>
            <a:ext cx="3104640" cy="29563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69" name="Imagen 5" descr=""/>
          <p:cNvPicPr/>
          <p:nvPr/>
        </p:nvPicPr>
        <p:blipFill>
          <a:blip r:embed="rId2"/>
          <a:stretch/>
        </p:blipFill>
        <p:spPr>
          <a:xfrm>
            <a:off x="3863880" y="2709000"/>
            <a:ext cx="5256360" cy="29286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70" name="Imagen 6" descr=""/>
          <p:cNvPicPr/>
          <p:nvPr/>
        </p:nvPicPr>
        <p:blipFill>
          <a:blip r:embed="rId3"/>
          <a:stretch/>
        </p:blipFill>
        <p:spPr>
          <a:xfrm>
            <a:off x="9359280" y="1474200"/>
            <a:ext cx="2312280" cy="49035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20.- Componente ConstraintLayout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72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Dentro de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ConstraintLayout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se pueden crear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guías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para poder unir los componentes a dichas guías.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Las guías se pueden indicar o con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porcentaje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(float de 0 a 1) con directamente con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dp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73" name="Imagen 1" descr=""/>
          <p:cNvPicPr/>
          <p:nvPr/>
        </p:nvPicPr>
        <p:blipFill>
          <a:blip r:embed="rId1"/>
          <a:stretch/>
        </p:blipFill>
        <p:spPr>
          <a:xfrm>
            <a:off x="1590120" y="2708640"/>
            <a:ext cx="2849760" cy="3644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74" name="Imagen 7" descr=""/>
          <p:cNvPicPr/>
          <p:nvPr/>
        </p:nvPicPr>
        <p:blipFill>
          <a:blip r:embed="rId2"/>
          <a:stretch/>
        </p:blipFill>
        <p:spPr>
          <a:xfrm>
            <a:off x="4647240" y="2906280"/>
            <a:ext cx="3007440" cy="36446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75" name="Imagen 9" descr=""/>
          <p:cNvPicPr/>
          <p:nvPr/>
        </p:nvPicPr>
        <p:blipFill>
          <a:blip r:embed="rId3"/>
          <a:stretch/>
        </p:blipFill>
        <p:spPr>
          <a:xfrm>
            <a:off x="8593200" y="2588760"/>
            <a:ext cx="2013120" cy="42692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376" name="Conector recto de flecha 10"/>
          <p:cNvSpPr/>
          <p:nvPr/>
        </p:nvSpPr>
        <p:spPr>
          <a:xfrm flipV="1">
            <a:off x="767520" y="2708280"/>
            <a:ext cx="935640" cy="19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onector recto de flecha 12"/>
          <p:cNvSpPr/>
          <p:nvPr/>
        </p:nvSpPr>
        <p:spPr>
          <a:xfrm>
            <a:off x="8328240" y="2279880"/>
            <a:ext cx="700560" cy="67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onector recto de flecha 14"/>
          <p:cNvSpPr/>
          <p:nvPr/>
        </p:nvSpPr>
        <p:spPr>
          <a:xfrm flipH="1">
            <a:off x="9689760" y="3429000"/>
            <a:ext cx="137340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onector recto de flecha 17"/>
          <p:cNvSpPr/>
          <p:nvPr/>
        </p:nvSpPr>
        <p:spPr>
          <a:xfrm flipH="1">
            <a:off x="10362600" y="2799720"/>
            <a:ext cx="645120" cy="30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onector recto de flecha 19"/>
          <p:cNvSpPr/>
          <p:nvPr/>
        </p:nvSpPr>
        <p:spPr>
          <a:xfrm flipV="1">
            <a:off x="8208000" y="3169800"/>
            <a:ext cx="616680" cy="40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20.- Componente ConstraintLayout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82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También se pueden crear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barreras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con dos o más componentes que se usarán como guía para que otros componentes se unan a ellas.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83" name="Imagen 2" descr=""/>
          <p:cNvPicPr/>
          <p:nvPr/>
        </p:nvPicPr>
        <p:blipFill>
          <a:blip r:embed="rId1"/>
          <a:stretch/>
        </p:blipFill>
        <p:spPr>
          <a:xfrm>
            <a:off x="518760" y="2524680"/>
            <a:ext cx="3350880" cy="32637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84" name="Imagen 5" descr=""/>
          <p:cNvPicPr/>
          <p:nvPr/>
        </p:nvPicPr>
        <p:blipFill>
          <a:blip r:embed="rId2"/>
          <a:srcRect l="0" t="9603" r="38745" b="60191"/>
          <a:stretch/>
        </p:blipFill>
        <p:spPr>
          <a:xfrm>
            <a:off x="4458240" y="3408480"/>
            <a:ext cx="1431000" cy="14961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85" name="Imagen 6" descr=""/>
          <p:cNvPicPr/>
          <p:nvPr/>
        </p:nvPicPr>
        <p:blipFill>
          <a:blip r:embed="rId3"/>
          <a:srcRect l="0" t="11234" r="38745" b="58558"/>
          <a:stretch/>
        </p:blipFill>
        <p:spPr>
          <a:xfrm>
            <a:off x="10245240" y="3408480"/>
            <a:ext cx="1431000" cy="14961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86" name="Imagen 8" descr=""/>
          <p:cNvPicPr/>
          <p:nvPr/>
        </p:nvPicPr>
        <p:blipFill>
          <a:blip r:embed="rId4"/>
          <a:stretch/>
        </p:blipFill>
        <p:spPr>
          <a:xfrm>
            <a:off x="6338160" y="2524680"/>
            <a:ext cx="3336120" cy="32637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387" name="Conector recto de flecha 15"/>
          <p:cNvSpPr/>
          <p:nvPr/>
        </p:nvSpPr>
        <p:spPr>
          <a:xfrm flipH="1">
            <a:off x="2908800" y="2840400"/>
            <a:ext cx="71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onector recto de flecha 16"/>
          <p:cNvSpPr/>
          <p:nvPr/>
        </p:nvSpPr>
        <p:spPr>
          <a:xfrm flipH="1">
            <a:off x="5214600" y="3213000"/>
            <a:ext cx="533880" cy="79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onector recto de flecha 20"/>
          <p:cNvSpPr/>
          <p:nvPr/>
        </p:nvSpPr>
        <p:spPr>
          <a:xfrm>
            <a:off x="3966120" y="4145040"/>
            <a:ext cx="42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onector recto de flecha 21"/>
          <p:cNvSpPr/>
          <p:nvPr/>
        </p:nvSpPr>
        <p:spPr>
          <a:xfrm flipH="1" flipV="1">
            <a:off x="11124000" y="4292640"/>
            <a:ext cx="450360" cy="73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onector recto de flecha 22"/>
          <p:cNvSpPr/>
          <p:nvPr/>
        </p:nvSpPr>
        <p:spPr>
          <a:xfrm flipH="1">
            <a:off x="8692560" y="2840400"/>
            <a:ext cx="71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onector recto de flecha 28"/>
          <p:cNvSpPr/>
          <p:nvPr/>
        </p:nvSpPr>
        <p:spPr>
          <a:xfrm>
            <a:off x="9768240" y="4179240"/>
            <a:ext cx="42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21.- Componentes Modal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94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Los componentes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Modal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son componentes que aparecen sobre la pantalla, existen varios: ModalNavigationDrawer, ModalBottomSheet, ModalSideSheet…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El más conocido es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ModalNavigationDrawer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también conocido como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menú hamburguesa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que al pulsarlo se abre un menú lateral.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</p:txBody>
      </p:sp>
      <p:pic>
        <p:nvPicPr>
          <p:cNvPr id="395" name="Imagen 5" descr=""/>
          <p:cNvPicPr/>
          <p:nvPr/>
        </p:nvPicPr>
        <p:blipFill>
          <a:blip r:embed="rId1"/>
          <a:srcRect l="0" t="10935" r="0" b="54632"/>
          <a:stretch/>
        </p:blipFill>
        <p:spPr>
          <a:xfrm>
            <a:off x="1271520" y="4293000"/>
            <a:ext cx="2208960" cy="16124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96" name="Imagen 6" descr=""/>
          <p:cNvPicPr/>
          <p:nvPr/>
        </p:nvPicPr>
        <p:blipFill>
          <a:blip r:embed="rId2"/>
          <a:srcRect l="0" t="11013" r="0" b="54552"/>
          <a:stretch/>
        </p:blipFill>
        <p:spPr>
          <a:xfrm>
            <a:off x="4991400" y="4293000"/>
            <a:ext cx="2208960" cy="16124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397" name="Imagen 7" descr=""/>
          <p:cNvPicPr/>
          <p:nvPr/>
        </p:nvPicPr>
        <p:blipFill>
          <a:blip r:embed="rId3"/>
          <a:srcRect l="0" t="11013" r="0" b="54552"/>
          <a:stretch/>
        </p:blipFill>
        <p:spPr>
          <a:xfrm>
            <a:off x="8711280" y="4293000"/>
            <a:ext cx="2208960" cy="16124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398" name="Conector recto de flecha 8"/>
          <p:cNvSpPr/>
          <p:nvPr/>
        </p:nvSpPr>
        <p:spPr>
          <a:xfrm>
            <a:off x="638640" y="4550040"/>
            <a:ext cx="791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onector recto de flecha 10"/>
          <p:cNvSpPr/>
          <p:nvPr/>
        </p:nvSpPr>
        <p:spPr>
          <a:xfrm>
            <a:off x="3674520" y="4514760"/>
            <a:ext cx="112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onector recto de flecha 11"/>
          <p:cNvSpPr/>
          <p:nvPr/>
        </p:nvSpPr>
        <p:spPr>
          <a:xfrm flipV="1">
            <a:off x="5748840" y="4581360"/>
            <a:ext cx="2853000" cy="62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70ad47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21.- Componentes Modal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402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En dispositivos con pantalla grande o con orientación horizontal este menú debe estar siempre visible al haber espacio de sobra para él.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En esos casos se debe sustituir este menú por un componente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NavigationDrawer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o un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NavigationRail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A continuación, se muestra un ejemplo de su uso en un dispositivo con pantalla pequeña para entender su funcionamiento, pero algunos conceptos que se utilizan se estudiarán más adelante como las corrutinas y la navegación.</a:t>
            </a:r>
            <a:endParaRPr b="0" lang="es-E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21.- Componentes Modal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404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En el ejemplo se utiliza una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enum class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con los datos para los botones que se debe declarar fuera de un componente @Composable.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05" name="Imagen 16" descr=""/>
          <p:cNvPicPr/>
          <p:nvPr/>
        </p:nvPicPr>
        <p:blipFill>
          <a:blip r:embed="rId1"/>
          <a:stretch/>
        </p:blipFill>
        <p:spPr>
          <a:xfrm>
            <a:off x="518760" y="2194560"/>
            <a:ext cx="2563920" cy="6786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406" name="Imagen 17" descr=""/>
          <p:cNvPicPr/>
          <p:nvPr/>
        </p:nvPicPr>
        <p:blipFill>
          <a:blip r:embed="rId2"/>
          <a:srcRect l="0" t="0" r="0" b="52688"/>
          <a:stretch/>
        </p:blipFill>
        <p:spPr>
          <a:xfrm>
            <a:off x="3647880" y="2194560"/>
            <a:ext cx="3948480" cy="28044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407" name="Imagen 18" descr=""/>
          <p:cNvPicPr/>
          <p:nvPr/>
        </p:nvPicPr>
        <p:blipFill>
          <a:blip r:embed="rId3"/>
          <a:srcRect l="0" t="45466" r="0" b="-69"/>
          <a:stretch/>
        </p:blipFill>
        <p:spPr>
          <a:xfrm>
            <a:off x="7724520" y="3141000"/>
            <a:ext cx="3948480" cy="32367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22.- Componentes HorizontalPager y VerticalPager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409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Mediante los componentes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HorizontalPager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VerticalPager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se pueden crear diferentes pantallas y navegar por ellas deslizando el dedo por la pantalla.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410" name="Imagen 5" descr=""/>
          <p:cNvPicPr/>
          <p:nvPr/>
        </p:nvPicPr>
        <p:blipFill>
          <a:blip r:embed="rId1"/>
          <a:stretch/>
        </p:blipFill>
        <p:spPr>
          <a:xfrm>
            <a:off x="6831000" y="2566080"/>
            <a:ext cx="1797480" cy="38116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411" name="Imagen 7" descr=""/>
          <p:cNvPicPr/>
          <p:nvPr/>
        </p:nvPicPr>
        <p:blipFill>
          <a:blip r:embed="rId2"/>
          <a:srcRect l="0" t="850" r="0" b="850"/>
          <a:stretch/>
        </p:blipFill>
        <p:spPr>
          <a:xfrm>
            <a:off x="9480240" y="2554200"/>
            <a:ext cx="1824840" cy="38116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412" name="Conector recto de flecha 8"/>
          <p:cNvSpPr/>
          <p:nvPr/>
        </p:nvSpPr>
        <p:spPr>
          <a:xfrm flipV="1">
            <a:off x="6041880" y="4471560"/>
            <a:ext cx="678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onector recto de flecha 11"/>
          <p:cNvSpPr/>
          <p:nvPr/>
        </p:nvSpPr>
        <p:spPr>
          <a:xfrm flipH="1">
            <a:off x="9700920" y="4460040"/>
            <a:ext cx="1360800" cy="1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onector recto de flecha 14"/>
          <p:cNvSpPr/>
          <p:nvPr/>
        </p:nvSpPr>
        <p:spPr>
          <a:xfrm flipV="1">
            <a:off x="8760240" y="4471560"/>
            <a:ext cx="678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5" name="Imagen 12" descr=""/>
          <p:cNvPicPr/>
          <p:nvPr/>
        </p:nvPicPr>
        <p:blipFill>
          <a:blip r:embed="rId3"/>
          <a:stretch/>
        </p:blipFill>
        <p:spPr>
          <a:xfrm>
            <a:off x="767520" y="2913840"/>
            <a:ext cx="5112360" cy="31165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22.- Componentes HorizontalPager y VerticalPager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417" name="Google Shape;73;p14"/>
          <p:cNvSpPr/>
          <p:nvPr/>
        </p:nvSpPr>
        <p:spPr>
          <a:xfrm>
            <a:off x="518760" y="1162080"/>
            <a:ext cx="435276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Modificando el estado del Pager se puede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navegar entre las páginas con botones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En el ejemplo se utiliza una </a:t>
            </a: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enum class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con los datos para los botones que se debe declarar fuera de un componente @Composable.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 puede usar animateScrollToPage para que el cambio de página esté animado.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También se pueden desactivar los gestos y manejar las páginas solo con los botones.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418" name="Imagen 10" descr=""/>
          <p:cNvPicPr/>
          <p:nvPr/>
        </p:nvPicPr>
        <p:blipFill>
          <a:blip r:embed="rId1"/>
          <a:stretch/>
        </p:blipFill>
        <p:spPr>
          <a:xfrm>
            <a:off x="9426240" y="1767600"/>
            <a:ext cx="1890720" cy="40096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419" name="Conector recto de flecha 13"/>
          <p:cNvSpPr/>
          <p:nvPr/>
        </p:nvSpPr>
        <p:spPr>
          <a:xfrm>
            <a:off x="9048240" y="5308560"/>
            <a:ext cx="104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0" name="Imagen 7" descr=""/>
          <p:cNvPicPr/>
          <p:nvPr/>
        </p:nvPicPr>
        <p:blipFill>
          <a:blip r:embed="rId2"/>
          <a:stretch/>
        </p:blipFill>
        <p:spPr>
          <a:xfrm>
            <a:off x="5425560" y="1247040"/>
            <a:ext cx="2930760" cy="6328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421" name="Imagen 12" descr=""/>
          <p:cNvPicPr/>
          <p:nvPr/>
        </p:nvPicPr>
        <p:blipFill>
          <a:blip r:embed="rId3"/>
          <a:stretch/>
        </p:blipFill>
        <p:spPr>
          <a:xfrm>
            <a:off x="5026320" y="2067480"/>
            <a:ext cx="3724560" cy="445284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2.- Componente Surface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14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Se puede usar el componente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Surface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tantas veces como se desee cada vez que se requiera tener una superficie que se diferencie del resto de la interfaz.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115" name="Conector recto de flecha 20"/>
          <p:cNvSpPr/>
          <p:nvPr/>
        </p:nvSpPr>
        <p:spPr>
          <a:xfrm>
            <a:off x="6383880" y="4432680"/>
            <a:ext cx="129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Imagen 1" descr=""/>
          <p:cNvPicPr/>
          <p:nvPr/>
        </p:nvPicPr>
        <p:blipFill>
          <a:blip r:embed="rId1"/>
          <a:stretch/>
        </p:blipFill>
        <p:spPr>
          <a:xfrm>
            <a:off x="1233000" y="2853000"/>
            <a:ext cx="4871160" cy="31392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17" name="Imagen 13" descr=""/>
          <p:cNvPicPr/>
          <p:nvPr/>
        </p:nvPicPr>
        <p:blipFill>
          <a:blip r:embed="rId2"/>
          <a:stretch/>
        </p:blipFill>
        <p:spPr>
          <a:xfrm>
            <a:off x="8040240" y="3455640"/>
            <a:ext cx="2295360" cy="19335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118" name="Conector recto de flecha 15"/>
          <p:cNvSpPr/>
          <p:nvPr/>
        </p:nvSpPr>
        <p:spPr>
          <a:xfrm flipH="1">
            <a:off x="9949680" y="3589920"/>
            <a:ext cx="783360" cy="4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23.- Componente TooltipBox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423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Los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Tooltips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son pequeños mensajes que aparecen cuando se realiza una pulsación larga sobre un elemento.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Para que un componente tenga un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Tooltip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se debe envolver dicho componente en un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TooltipBox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Existe también una extensión de Tooltip llamada </a:t>
            </a:r>
            <a:r>
              <a:rPr b="1" lang="es-ES" sz="2400" spc="-1" strike="noStrike">
                <a:solidFill>
                  <a:srgbClr val="000000"/>
                </a:solidFill>
                <a:latin typeface="Calibri"/>
              </a:rPr>
              <a:t>RichTooltip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 que permite que el mensaje emergente contenga acciones.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24" name="Imagen 1" descr=""/>
          <p:cNvPicPr/>
          <p:nvPr/>
        </p:nvPicPr>
        <p:blipFill>
          <a:blip r:embed="rId1"/>
          <a:stretch/>
        </p:blipFill>
        <p:spPr>
          <a:xfrm>
            <a:off x="1703520" y="3285000"/>
            <a:ext cx="4118400" cy="21600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425" name="Imagen 2" descr=""/>
          <p:cNvPicPr/>
          <p:nvPr/>
        </p:nvPicPr>
        <p:blipFill>
          <a:blip r:embed="rId2"/>
          <a:srcRect l="4919" t="7961" r="66651" b="82490"/>
          <a:stretch/>
        </p:blipFill>
        <p:spPr>
          <a:xfrm>
            <a:off x="6816240" y="3779640"/>
            <a:ext cx="1237680" cy="8791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426" name="Imagen 5" descr=""/>
          <p:cNvPicPr/>
          <p:nvPr/>
        </p:nvPicPr>
        <p:blipFill>
          <a:blip r:embed="rId3"/>
          <a:srcRect l="4919" t="7948" r="66651" b="82505"/>
          <a:stretch/>
        </p:blipFill>
        <p:spPr>
          <a:xfrm>
            <a:off x="8832240" y="3779640"/>
            <a:ext cx="1237680" cy="87912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Práctica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428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Actividad 4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Dragon Ball</a:t>
            </a:r>
            <a:endParaRPr b="0" lang="es-E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3.- Componente Card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20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Las </a:t>
            </a:r>
            <a:r>
              <a:rPr b="1" lang="es-ES" sz="2600" spc="-1" strike="noStrike">
                <a:solidFill>
                  <a:srgbClr val="000000"/>
                </a:solidFill>
                <a:latin typeface="Calibri"/>
              </a:rPr>
              <a:t>Card</a:t>
            </a: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 son componentes Surface con un estilo predefinido (que se puede cambiar con los parámetros) para tener el aspecto de una tarjeta con borde, elevación y sombra.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Existen tres tipos: </a:t>
            </a:r>
            <a:r>
              <a:rPr b="1" lang="es-ES" sz="2600" spc="-1" strike="noStrike">
                <a:solidFill>
                  <a:srgbClr val="000000"/>
                </a:solidFill>
                <a:latin typeface="Calibri"/>
              </a:rPr>
              <a:t>Card</a:t>
            </a: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1" lang="es-ES" sz="2600" spc="-1" strike="noStrike">
                <a:solidFill>
                  <a:srgbClr val="000000"/>
                </a:solidFill>
                <a:latin typeface="Calibri"/>
              </a:rPr>
              <a:t>ElevatedCard</a:t>
            </a: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 y </a:t>
            </a:r>
            <a:r>
              <a:rPr b="1" lang="es-ES" sz="2600" spc="-1" strike="noStrike">
                <a:solidFill>
                  <a:srgbClr val="000000"/>
                </a:solidFill>
                <a:latin typeface="Calibri"/>
              </a:rPr>
              <a:t>OutlinedCard</a:t>
            </a: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Dentro de una </a:t>
            </a:r>
            <a:r>
              <a:rPr b="1" lang="es-ES" sz="2600" spc="-1" strike="noStrike">
                <a:solidFill>
                  <a:srgbClr val="000000"/>
                </a:solidFill>
                <a:latin typeface="Calibri"/>
              </a:rPr>
              <a:t>Card</a:t>
            </a: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 los elementos se organizan en </a:t>
            </a:r>
            <a:r>
              <a:rPr b="1" lang="es-ES" sz="2600" spc="-1" strike="noStrike">
                <a:solidFill>
                  <a:srgbClr val="000000"/>
                </a:solidFill>
                <a:latin typeface="Calibri"/>
              </a:rPr>
              <a:t>columna</a:t>
            </a:r>
            <a:r>
              <a:rPr b="0" lang="es-ES" sz="2600" spc="-1" strike="noStrike">
                <a:solidFill>
                  <a:srgbClr val="000000"/>
                </a:solidFill>
                <a:latin typeface="Calibri"/>
              </a:rPr>
              <a:t> (ColumnScope).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600" spc="-1" strike="noStrike">
              <a:latin typeface="Arial"/>
            </a:endParaRPr>
          </a:p>
        </p:txBody>
      </p:sp>
      <p:sp>
        <p:nvSpPr>
          <p:cNvPr id="121" name="Conector recto de flecha 9"/>
          <p:cNvSpPr/>
          <p:nvPr/>
        </p:nvSpPr>
        <p:spPr>
          <a:xfrm>
            <a:off x="9120240" y="5267520"/>
            <a:ext cx="71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onector recto de flecha 13"/>
          <p:cNvSpPr/>
          <p:nvPr/>
        </p:nvSpPr>
        <p:spPr>
          <a:xfrm>
            <a:off x="9120240" y="5949360"/>
            <a:ext cx="71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onector recto de flecha 14"/>
          <p:cNvSpPr/>
          <p:nvPr/>
        </p:nvSpPr>
        <p:spPr>
          <a:xfrm>
            <a:off x="9120240" y="4581000"/>
            <a:ext cx="71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4" name="Imagen 1" descr=""/>
          <p:cNvPicPr/>
          <p:nvPr/>
        </p:nvPicPr>
        <p:blipFill>
          <a:blip r:embed="rId1"/>
          <a:stretch/>
        </p:blipFill>
        <p:spPr>
          <a:xfrm>
            <a:off x="4839120" y="4261680"/>
            <a:ext cx="4150080" cy="19029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25" name="Imagen 2" descr=""/>
          <p:cNvPicPr/>
          <p:nvPr/>
        </p:nvPicPr>
        <p:blipFill>
          <a:blip r:embed="rId2"/>
          <a:stretch/>
        </p:blipFill>
        <p:spPr>
          <a:xfrm>
            <a:off x="9971280" y="4261680"/>
            <a:ext cx="1546200" cy="19029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26" name="Imagen 6" descr=""/>
          <p:cNvPicPr/>
          <p:nvPr/>
        </p:nvPicPr>
        <p:blipFill>
          <a:blip r:embed="rId3"/>
          <a:srcRect l="0" t="1012" r="0" b="1012"/>
          <a:stretch/>
        </p:blipFill>
        <p:spPr>
          <a:xfrm>
            <a:off x="518760" y="4261680"/>
            <a:ext cx="3698640" cy="19029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sp>
        <p:nvSpPr>
          <p:cNvPr id="127" name="Conector recto de flecha 18"/>
          <p:cNvSpPr/>
          <p:nvPr/>
        </p:nvSpPr>
        <p:spPr>
          <a:xfrm flipH="1">
            <a:off x="1376640" y="5673960"/>
            <a:ext cx="719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5b9bd5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4.- Componente Box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29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El componente </a:t>
            </a:r>
            <a:r>
              <a:rPr b="1" lang="es-ES" sz="2200" spc="-1" strike="noStrike">
                <a:solidFill>
                  <a:srgbClr val="000000"/>
                </a:solidFill>
                <a:latin typeface="Calibri"/>
              </a:rPr>
              <a:t>Box</a:t>
            </a: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 permite ubicar varios elementos </a:t>
            </a:r>
            <a:r>
              <a:rPr b="1" lang="es-ES" sz="2200" spc="-1" strike="noStrike">
                <a:solidFill>
                  <a:srgbClr val="000000"/>
                </a:solidFill>
                <a:latin typeface="Calibri"/>
              </a:rPr>
              <a:t>en el mismo lugar uno encima de otro</a:t>
            </a: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000000"/>
                </a:solidFill>
                <a:latin typeface="Calibri"/>
              </a:rPr>
              <a:t>Un posible uso podría ser mostrar un contenido u otro según se pulse un botón.</a:t>
            </a:r>
            <a:endParaRPr b="0" lang="es-ES" sz="2200" spc="-1" strike="noStrike">
              <a:latin typeface="Arial"/>
            </a:endParaRPr>
          </a:p>
        </p:txBody>
      </p:sp>
      <p:pic>
        <p:nvPicPr>
          <p:cNvPr id="130" name="Imagen 1" descr=""/>
          <p:cNvPicPr/>
          <p:nvPr/>
        </p:nvPicPr>
        <p:blipFill>
          <a:blip r:embed="rId1"/>
          <a:stretch/>
        </p:blipFill>
        <p:spPr>
          <a:xfrm>
            <a:off x="3600000" y="2730600"/>
            <a:ext cx="5068800" cy="39294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72;p14"/>
          <p:cNvSpPr/>
          <p:nvPr/>
        </p:nvSpPr>
        <p:spPr>
          <a:xfrm>
            <a:off x="518760" y="479880"/>
            <a:ext cx="1115424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5b9bd5"/>
                </a:solidFill>
                <a:latin typeface="Calibri"/>
              </a:rPr>
              <a:t>4.- Box: BoxWithConstraints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32" name="Google Shape;73;p14"/>
          <p:cNvSpPr/>
          <p:nvPr/>
        </p:nvSpPr>
        <p:spPr>
          <a:xfrm>
            <a:off x="518760" y="1162080"/>
            <a:ext cx="11154240" cy="53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El componente </a:t>
            </a:r>
            <a:r>
              <a:rPr b="1" lang="es-ES" sz="2800" spc="-1" strike="noStrike">
                <a:solidFill>
                  <a:srgbClr val="000000"/>
                </a:solidFill>
                <a:latin typeface="Calibri"/>
              </a:rPr>
              <a:t>BoxWithConstraints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 es una versión especial de Box en la que se transmiten al contenido los límites del componente para poder usarlas si fuera necesario.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133" name="Imagen 2" descr=""/>
          <p:cNvPicPr/>
          <p:nvPr/>
        </p:nvPicPr>
        <p:blipFill>
          <a:blip r:embed="rId1"/>
          <a:stretch/>
        </p:blipFill>
        <p:spPr>
          <a:xfrm>
            <a:off x="744840" y="3213000"/>
            <a:ext cx="1678320" cy="214308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34" name="Imagen 7" descr=""/>
          <p:cNvPicPr/>
          <p:nvPr/>
        </p:nvPicPr>
        <p:blipFill>
          <a:blip r:embed="rId2"/>
          <a:stretch/>
        </p:blipFill>
        <p:spPr>
          <a:xfrm>
            <a:off x="3287520" y="3110760"/>
            <a:ext cx="5903640" cy="234756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  <p:pic>
        <p:nvPicPr>
          <p:cNvPr id="135" name="Imagen 8" descr=""/>
          <p:cNvPicPr/>
          <p:nvPr/>
        </p:nvPicPr>
        <p:blipFill>
          <a:blip r:embed="rId3"/>
          <a:stretch/>
        </p:blipFill>
        <p:spPr>
          <a:xfrm>
            <a:off x="9501480" y="3565440"/>
            <a:ext cx="2171520" cy="1438200"/>
          </a:xfrm>
          <a:prstGeom prst="rect">
            <a:avLst/>
          </a:prstGeom>
          <a:ln w="57150">
            <a:solidFill>
              <a:srgbClr val="ed7d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19290</TotalTime>
  <Application>LibreOffice/7.3.7.2$Linux_X86_64 LibreOffice_project/30$Build-2</Application>
  <AppVersion>15.0000</AppVersion>
  <Words>2922</Words>
  <Paragraphs>413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2019-09-01T11:20:16Z</dcterms:created>
  <dc:creator>Alex Torres</dc:creator>
  <dc:description/>
  <dc:language>es-ES</dc:language>
  <cp:lastModifiedBy/>
  <dcterms:modified xsi:type="dcterms:W3CDTF">2025-01-07T14:48:02Z</dcterms:modified>
  <cp:revision>794</cp:revision>
  <dc:subject/>
  <dc:title>UD6.3 Componentes Jetpack Compose - PMDM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Panorámica</vt:lpwstr>
  </property>
  <property fmtid="{D5CDD505-2E9C-101B-9397-08002B2CF9AE}" pid="4" name="Slides">
    <vt:i4>61</vt:i4>
  </property>
</Properties>
</file>